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tiff" ContentType="image/tif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6"/>
  </p:notesMasterIdLst>
  <p:sldIdLst>
    <p:sldId id="256" r:id="rId2"/>
    <p:sldId id="298" r:id="rId3"/>
    <p:sldId id="288" r:id="rId4"/>
    <p:sldId id="289" r:id="rId5"/>
    <p:sldId id="290" r:id="rId6"/>
    <p:sldId id="291" r:id="rId7"/>
    <p:sldId id="292" r:id="rId8"/>
    <p:sldId id="293" r:id="rId9"/>
    <p:sldId id="294" r:id="rId10"/>
    <p:sldId id="295" r:id="rId11"/>
    <p:sldId id="296" r:id="rId12"/>
    <p:sldId id="287" r:id="rId13"/>
    <p:sldId id="258" r:id="rId14"/>
    <p:sldId id="323" r:id="rId15"/>
    <p:sldId id="260" r:id="rId16"/>
    <p:sldId id="261" r:id="rId17"/>
    <p:sldId id="278" r:id="rId18"/>
    <p:sldId id="259" r:id="rId19"/>
    <p:sldId id="262" r:id="rId20"/>
    <p:sldId id="263" r:id="rId21"/>
    <p:sldId id="307" r:id="rId22"/>
    <p:sldId id="308" r:id="rId23"/>
    <p:sldId id="309" r:id="rId24"/>
    <p:sldId id="310" r:id="rId25"/>
    <p:sldId id="311" r:id="rId26"/>
    <p:sldId id="312" r:id="rId27"/>
    <p:sldId id="313" r:id="rId28"/>
    <p:sldId id="314" r:id="rId29"/>
    <p:sldId id="297" r:id="rId30"/>
    <p:sldId id="264" r:id="rId31"/>
    <p:sldId id="265" r:id="rId32"/>
    <p:sldId id="266" r:id="rId33"/>
    <p:sldId id="267" r:id="rId34"/>
    <p:sldId id="268" r:id="rId35"/>
    <p:sldId id="269" r:id="rId36"/>
    <p:sldId id="270" r:id="rId37"/>
    <p:sldId id="271" r:id="rId38"/>
    <p:sldId id="272" r:id="rId39"/>
    <p:sldId id="299" r:id="rId40"/>
    <p:sldId id="300" r:id="rId41"/>
    <p:sldId id="301" r:id="rId42"/>
    <p:sldId id="302" r:id="rId43"/>
    <p:sldId id="303" r:id="rId44"/>
    <p:sldId id="304" r:id="rId45"/>
    <p:sldId id="305" r:id="rId46"/>
    <p:sldId id="306" r:id="rId47"/>
    <p:sldId id="321" r:id="rId48"/>
    <p:sldId id="315" r:id="rId49"/>
    <p:sldId id="316" r:id="rId50"/>
    <p:sldId id="317" r:id="rId51"/>
    <p:sldId id="318" r:id="rId52"/>
    <p:sldId id="319" r:id="rId53"/>
    <p:sldId id="320" r:id="rId54"/>
    <p:sldId id="322" r:id="rId5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86429"/>
  </p:normalViewPr>
  <p:slideViewPr>
    <p:cSldViewPr snapToGrid="0" showGuides="1">
      <p:cViewPr varScale="1">
        <p:scale>
          <a:sx n="84" d="100"/>
          <a:sy n="84" d="100"/>
        </p:scale>
        <p:origin x="350" y="82"/>
      </p:cViewPr>
      <p:guideLst>
        <p:guide orient="horz" pos="2160"/>
        <p:guide pos="3840"/>
      </p:guideLst>
    </p:cSldViewPr>
  </p:slideViewPr>
  <p:outlineViewPr>
    <p:cViewPr>
      <p:scale>
        <a:sx n="33" d="100"/>
        <a:sy n="33" d="100"/>
      </p:scale>
      <p:origin x="0" y="-221264"/>
    </p:cViewPr>
  </p:outlineViewPr>
  <p:notesTextViewPr>
    <p:cViewPr>
      <p:scale>
        <a:sx n="1" d="1"/>
        <a:sy n="1" d="1"/>
      </p:scale>
      <p:origin x="0" y="0"/>
    </p:cViewPr>
  </p:notesTextViewPr>
  <p:sorterViewPr>
    <p:cViewPr>
      <p:scale>
        <a:sx n="76" d="100"/>
        <a:sy n="7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A168FA-FF3A-BF49-8D68-D3B65C8B9FA8}" type="datetimeFigureOut">
              <a:rPr lang="en-US" smtClean="0"/>
              <a:t>11/13/2017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0E0552-52C2-E04E-B2E3-AA8CE36B51DA}" type="slidenum">
              <a:rPr lang="en-US" smtClean="0"/>
              <a:t>‹#›</a:t>
            </a:fld>
            <a:endParaRPr lang="en-US"/>
          </a:p>
        </p:txBody>
      </p:sp>
    </p:spTree>
    <p:extLst>
      <p:ext uri="{BB962C8B-B14F-4D97-AF65-F5344CB8AC3E}">
        <p14:creationId xmlns:p14="http://schemas.microsoft.com/office/powerpoint/2010/main" val="18893424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11/13/2017</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11/13/2017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11/13/2017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11/13/2017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11/13/2017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11/13/2017</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biomedcentral.com/track/pdf/10.1186/1743-422X-8-366?site=virologyj.biomedcentral.com"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image" Target="../media/image11.tif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hyperlink" Target="https://www.msdsonline.com/resources/msds-resources/free-safety-data-sheet-index/listeria-monocytogenes/" TargetMode="External"/><Relationship Id="rId3" Type="http://schemas.openxmlformats.org/officeDocument/2006/relationships/hyperlink" Target="https://en.wikipedia.org/wiki/Listeria_monocytogenes" TargetMode="External"/><Relationship Id="rId7" Type="http://schemas.openxmlformats.org/officeDocument/2006/relationships/hyperlink" Target="https://www.cdc.gov/listeria/risk.html" TargetMode="External"/><Relationship Id="rId2" Type="http://schemas.openxmlformats.org/officeDocument/2006/relationships/hyperlink" Target="https://www.livescience.com/50582-what-is-listeria.html" TargetMode="External"/><Relationship Id="rId1" Type="http://schemas.openxmlformats.org/officeDocument/2006/relationships/slideLayout" Target="../slideLayouts/slideLayout2.xml"/><Relationship Id="rId6" Type="http://schemas.openxmlformats.org/officeDocument/2006/relationships/hyperlink" Target="https://www.foodsafety.gov/poisoning/causes/bacteriaviruses/listeria/index.html" TargetMode="External"/><Relationship Id="rId5" Type="http://schemas.openxmlformats.org/officeDocument/2006/relationships/hyperlink" Target="http://www.foodsafetynews.com/2014/10/study-measures-global-burden-of-listeria/#.WfTEGxNSzVo" TargetMode="External"/><Relationship Id="rId4" Type="http://schemas.openxmlformats.org/officeDocument/2006/relationships/hyperlink" Target="http://www.halton.ca/cms/One.aspx?portalId=8310&amp;pageId=13640" TargetMode="External"/><Relationship Id="rId9" Type="http://schemas.openxmlformats.org/officeDocument/2006/relationships/hyperlink" Target="https://image3.slideserve.com/6620525/listeria-monocytogenes1-n.jpg"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2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msdsonline.com/resources/msds-resources/free-safety-data-sheet-index/salmonella-enterica-spp.aspx" TargetMode="External"/><Relationship Id="rId2" Type="http://schemas.openxmlformats.org/officeDocument/2006/relationships/hyperlink" Target="http://www.infectionlandscapes.org/2011/10/salmonellosis.html"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tif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hyperlink" Target="https://www.cdc.gov/shigella/infection-sources.html" TargetMode="External"/><Relationship Id="rId3" Type="http://schemas.openxmlformats.org/officeDocument/2006/relationships/hyperlink" Target="http://www.sanger.ac.uk/news/view/shigella-flexneri-persists-environment-and-switches-serotypes" TargetMode="External"/><Relationship Id="rId7" Type="http://schemas.openxmlformats.org/officeDocument/2006/relationships/hyperlink" Target="https://www.ncbi.nlm.nih.gov/pubmed/7762715" TargetMode="External"/><Relationship Id="rId2" Type="http://schemas.openxmlformats.org/officeDocument/2006/relationships/hyperlink" Target="https://www.cdc.gov/shigella/general-information.html" TargetMode="External"/><Relationship Id="rId1" Type="http://schemas.openxmlformats.org/officeDocument/2006/relationships/slideLayout" Target="../slideLayouts/slideLayout2.xml"/><Relationship Id="rId6" Type="http://schemas.openxmlformats.org/officeDocument/2006/relationships/hyperlink" Target="https://www.uta.edu/campus-ops/ehs/biological/docs/PSDS/SHIGELLA%20spp.pdf" TargetMode="External"/><Relationship Id="rId5" Type="http://schemas.openxmlformats.org/officeDocument/2006/relationships/hyperlink" Target="https://wwwnc.cdc.gov/travel/yellowbook/2018/infectious-diseases-related-to-travel/shigellosis" TargetMode="External"/><Relationship Id="rId4" Type="http://schemas.openxmlformats.org/officeDocument/2006/relationships/hyperlink" Target="https://www.foodsafety.gov/poisoning/causes/bacteriaviruses/shigella/index.html" TargetMode="External"/><Relationship Id="rId9" Type="http://schemas.openxmlformats.org/officeDocument/2006/relationships/hyperlink" Target="http://userscontent2.emaze.com/images/be707218-efe8-4354-9aec-de15f02d8a10/5a5f141a-038c-46a5-92c5-ed96b80b9acd.jpg" TargetMode="External"/></Relationships>
</file>

<file path=ppt/slides/_rels/slide3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4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openxmlformats.org/officeDocument/2006/relationships/hyperlink" Target="https://jamanetwork.com/journals/jama/article-abstract/193894" TargetMode="External"/><Relationship Id="rId3" Type="http://schemas.openxmlformats.org/officeDocument/2006/relationships/hyperlink" Target="https://extension.entm.purdue.edu/publichealth/diseases/tabanid/tularemia.html" TargetMode="External"/><Relationship Id="rId7" Type="http://schemas.openxmlformats.org/officeDocument/2006/relationships/hyperlink" Target="http://thescopepopculturescience.blogspot.com/2015/06/8-cuddly-creatures-and-dark-deadly.html" TargetMode="External"/><Relationship Id="rId2" Type="http://schemas.openxmlformats.org/officeDocument/2006/relationships/hyperlink" Target="https://www.ncbi.nlm.nih.gov/pmc/articles/PMC427758/" TargetMode="External"/><Relationship Id="rId1" Type="http://schemas.openxmlformats.org/officeDocument/2006/relationships/slideLayout" Target="../slideLayouts/slideLayout2.xml"/><Relationship Id="rId6" Type="http://schemas.openxmlformats.org/officeDocument/2006/relationships/hyperlink" Target="http://www.ppdictionary.com/bacteria/gnbac/tularensis.htm" TargetMode="External"/><Relationship Id="rId5" Type="http://schemas.openxmlformats.org/officeDocument/2006/relationships/hyperlink" Target="http://www.floradergisi.org/getFileContent.aspx?op=image&amp;file_name=2010-15-2-037-058-Figure1.jpg" TargetMode="External"/><Relationship Id="rId4" Type="http://schemas.openxmlformats.org/officeDocument/2006/relationships/hyperlink" Target="http://www.sciencedirect.com/science/article/pii/S1286457909001130" TargetMode="External"/><Relationship Id="rId9" Type="http://schemas.openxmlformats.org/officeDocument/2006/relationships/hyperlink" Target="https://www.researchgate.net/figure/236225836_fig1_Transmission-of-Francisella-tularensis-from-wild-animals-and-environments-to-human-Type" TargetMode="External"/></Relationships>
</file>

<file path=ppt/slides/_rels/slide47.xml.rels><?xml version="1.0" encoding="UTF-8" standalone="yes"?>
<Relationships xmlns="http://schemas.openxmlformats.org/package/2006/relationships"><Relationship Id="rId2" Type="http://schemas.openxmlformats.org/officeDocument/2006/relationships/image" Target="../media/image34.tif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5.tif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6.tif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7.tif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s://images.fineartamerica.com/images-medium-large/3-pseudomonas-aeruginosa-bacteria-sem-steve-gschmeissner.jpg" TargetMode="External"/><Relationship Id="rId2" Type="http://schemas.openxmlformats.org/officeDocument/2006/relationships/hyperlink" Target="http://www.google.com/" TargetMode="External"/><Relationship Id="rId1" Type="http://schemas.openxmlformats.org/officeDocument/2006/relationships/slideLayout" Target="../slideLayouts/slideLayout2.xml"/><Relationship Id="rId5" Type="http://schemas.openxmlformats.org/officeDocument/2006/relationships/hyperlink" Target="http://www.medetec.co.uk/slide%20scans/leg-ulcer-images/images/leg-ulcers-0060.jpg" TargetMode="External"/><Relationship Id="rId4" Type="http://schemas.openxmlformats.org/officeDocument/2006/relationships/hyperlink" Target="http://images.nailsmag.com/post/1-L-NA0309pseudomonas.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86062" y="887389"/>
            <a:ext cx="6729414" cy="871538"/>
          </a:xfrm>
        </p:spPr>
        <p:txBody>
          <a:bodyPr>
            <a:noAutofit/>
          </a:bodyPr>
          <a:lstStyle/>
          <a:p>
            <a:r>
              <a:rPr lang="en-US" sz="6600" b="1" dirty="0" smtClean="0"/>
              <a:t>Bacteria Group B</a:t>
            </a:r>
            <a:endParaRPr lang="en-US" sz="6600" dirty="0"/>
          </a:p>
        </p:txBody>
      </p:sp>
      <p:sp>
        <p:nvSpPr>
          <p:cNvPr id="3" name="Subtitle 2"/>
          <p:cNvSpPr>
            <a:spLocks noGrp="1"/>
          </p:cNvSpPr>
          <p:nvPr>
            <p:ph type="subTitle" idx="1"/>
          </p:nvPr>
        </p:nvSpPr>
        <p:spPr>
          <a:xfrm>
            <a:off x="5703829" y="2131956"/>
            <a:ext cx="3290153" cy="2590063"/>
          </a:xfrm>
        </p:spPr>
        <p:txBody>
          <a:bodyPr>
            <a:noAutofit/>
          </a:bodyPr>
          <a:lstStyle/>
          <a:p>
            <a:pPr algn="l"/>
            <a:r>
              <a:rPr lang="en-US" sz="2000" b="1" dirty="0" smtClean="0"/>
              <a:t>By:  </a:t>
            </a:r>
          </a:p>
          <a:p>
            <a:pPr algn="l"/>
            <a:r>
              <a:rPr lang="en-US" sz="2000" b="1" dirty="0" smtClean="0"/>
              <a:t>Abdullah Alandanusi</a:t>
            </a:r>
            <a:endParaRPr lang="en-US" sz="2000" b="1" dirty="0"/>
          </a:p>
          <a:p>
            <a:pPr algn="l"/>
            <a:r>
              <a:rPr lang="en-US" sz="2000" b="1" dirty="0" smtClean="0"/>
              <a:t>Menchie Diaz</a:t>
            </a:r>
          </a:p>
          <a:p>
            <a:pPr algn="l"/>
            <a:r>
              <a:rPr lang="en-US" sz="2000" b="1" dirty="0" smtClean="0"/>
              <a:t>Erika Huber</a:t>
            </a:r>
          </a:p>
          <a:p>
            <a:pPr algn="l"/>
            <a:r>
              <a:rPr lang="en-US" sz="2000" b="1" dirty="0" smtClean="0"/>
              <a:t>Morgana McLaughlin</a:t>
            </a:r>
          </a:p>
          <a:p>
            <a:pPr algn="l"/>
            <a:r>
              <a:rPr lang="en-US" sz="2000" b="1" dirty="0" smtClean="0"/>
              <a:t>Chi Yu </a:t>
            </a:r>
          </a:p>
          <a:p>
            <a:pPr algn="l"/>
            <a:r>
              <a:rPr lang="en-US" sz="2000" b="1" dirty="0" smtClean="0"/>
              <a:t>Lucia </a:t>
            </a:r>
            <a:r>
              <a:rPr lang="en-US" sz="2000" b="1" dirty="0"/>
              <a:t>Abarca</a:t>
            </a:r>
          </a:p>
          <a:p>
            <a:pPr algn="l"/>
            <a:endParaRPr lang="en-US" sz="2000" b="1" dirty="0"/>
          </a:p>
          <a:p>
            <a:pPr algn="l"/>
            <a:endParaRPr lang="en-US" sz="2000" b="1" dirty="0"/>
          </a:p>
        </p:txBody>
      </p:sp>
    </p:spTree>
    <p:extLst>
      <p:ext uri="{BB962C8B-B14F-4D97-AF65-F5344CB8AC3E}">
        <p14:creationId xmlns:p14="http://schemas.microsoft.com/office/powerpoint/2010/main" val="11083322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27098" y="257250"/>
            <a:ext cx="10018713" cy="1752599"/>
          </a:xfrm>
        </p:spPr>
        <p:txBody>
          <a:bodyPr/>
          <a:lstStyle/>
          <a:p>
            <a:r>
              <a:rPr lang="en-US" b="1" dirty="0" smtClean="0"/>
              <a:t>Bacteria </a:t>
            </a:r>
            <a:r>
              <a:rPr lang="en-US" b="1" smtClean="0"/>
              <a:t>Group-B </a:t>
            </a:r>
            <a:endParaRPr lang="en-US" dirty="0"/>
          </a:p>
        </p:txBody>
      </p:sp>
      <p:sp>
        <p:nvSpPr>
          <p:cNvPr id="5" name="Content Placeholder 4"/>
          <p:cNvSpPr>
            <a:spLocks noGrp="1"/>
          </p:cNvSpPr>
          <p:nvPr>
            <p:ph idx="1"/>
          </p:nvPr>
        </p:nvSpPr>
        <p:spPr>
          <a:xfrm>
            <a:off x="1957389" y="1671638"/>
            <a:ext cx="4114800" cy="4872037"/>
          </a:xfrm>
        </p:spPr>
        <p:txBody>
          <a:bodyPr>
            <a:normAutofit/>
          </a:bodyPr>
          <a:lstStyle/>
          <a:p>
            <a:r>
              <a:rPr lang="en-US" b="1" dirty="0">
                <a:latin typeface="+mj-lt"/>
              </a:rPr>
              <a:t>Burkholderia </a:t>
            </a:r>
            <a:r>
              <a:rPr lang="en-US" b="1" dirty="0" smtClean="0">
                <a:latin typeface="+mj-lt"/>
              </a:rPr>
              <a:t>Pseudomallei</a:t>
            </a:r>
          </a:p>
          <a:p>
            <a:r>
              <a:rPr lang="en-US" b="1" dirty="0">
                <a:latin typeface="+mj-lt"/>
              </a:rPr>
              <a:t>Listeria </a:t>
            </a:r>
            <a:r>
              <a:rPr lang="en-US" b="1" dirty="0" smtClean="0">
                <a:latin typeface="+mj-lt"/>
              </a:rPr>
              <a:t>Monocytogenes</a:t>
            </a:r>
          </a:p>
          <a:p>
            <a:r>
              <a:rPr lang="en-US" b="1" dirty="0">
                <a:latin typeface="+mj-lt"/>
              </a:rPr>
              <a:t>Salmonella </a:t>
            </a:r>
            <a:r>
              <a:rPr lang="en-US" b="1" dirty="0" smtClean="0">
                <a:latin typeface="+mj-lt"/>
              </a:rPr>
              <a:t>Enterica</a:t>
            </a:r>
          </a:p>
          <a:p>
            <a:r>
              <a:rPr lang="en-US" b="1" dirty="0">
                <a:latin typeface="+mj-lt"/>
              </a:rPr>
              <a:t>Shigella spp</a:t>
            </a:r>
            <a:r>
              <a:rPr lang="en-US" b="1" dirty="0" smtClean="0">
                <a:latin typeface="+mj-lt"/>
              </a:rPr>
              <a:t>.</a:t>
            </a:r>
          </a:p>
          <a:p>
            <a:r>
              <a:rPr lang="en-US" b="1" dirty="0">
                <a:latin typeface="+mj-lt"/>
              </a:rPr>
              <a:t>Francisella </a:t>
            </a:r>
            <a:r>
              <a:rPr lang="en-US" b="1" dirty="0" smtClean="0">
                <a:latin typeface="+mj-lt"/>
              </a:rPr>
              <a:t>Tuleremia</a:t>
            </a:r>
          </a:p>
          <a:p>
            <a:r>
              <a:rPr lang="en-US" b="1" dirty="0"/>
              <a:t>Pseudomonas </a:t>
            </a:r>
            <a:r>
              <a:rPr lang="en-US" b="1" dirty="0" smtClean="0"/>
              <a:t>Aeruginosa </a:t>
            </a:r>
            <a:r>
              <a:rPr lang="en-US" b="1" dirty="0">
                <a:latin typeface="+mj-lt"/>
              </a:rPr>
              <a:t/>
            </a:r>
            <a:br>
              <a:rPr lang="en-US" b="1" dirty="0">
                <a:latin typeface="+mj-lt"/>
              </a:rPr>
            </a:br>
            <a:endParaRPr lang="en-US" dirty="0">
              <a:latin typeface="+mj-lt"/>
            </a:endParaRPr>
          </a:p>
        </p:txBody>
      </p:sp>
      <p:pic>
        <p:nvPicPr>
          <p:cNvPr id="2" name="Picture 1"/>
          <p:cNvPicPr>
            <a:picLocks noChangeAspect="1"/>
          </p:cNvPicPr>
          <p:nvPr/>
        </p:nvPicPr>
        <p:blipFill rotWithShape="1">
          <a:blip r:embed="rId2"/>
          <a:srcRect l="7778" t="13541" r="6388" b="4584"/>
          <a:stretch/>
        </p:blipFill>
        <p:spPr>
          <a:xfrm>
            <a:off x="6493667" y="2200324"/>
            <a:ext cx="4882857" cy="4657676"/>
          </a:xfrm>
          <a:prstGeom prst="rect">
            <a:avLst/>
          </a:prstGeom>
        </p:spPr>
      </p:pic>
    </p:spTree>
    <p:extLst>
      <p:ext uri="{BB962C8B-B14F-4D97-AF65-F5344CB8AC3E}">
        <p14:creationId xmlns:p14="http://schemas.microsoft.com/office/powerpoint/2010/main" val="19764312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smtClean="0">
                <a:latin typeface="Algerian" pitchFamily="82" charset="0"/>
              </a:rPr>
              <a:t>Burkholderia Pseudomallei</a:t>
            </a:r>
            <a:br>
              <a:rPr lang="en-US" b="1" dirty="0" smtClean="0">
                <a:latin typeface="Algerian" pitchFamily="82" charset="0"/>
              </a:rPr>
            </a:br>
            <a:endParaRPr lang="en-US" dirty="0">
              <a:latin typeface="Algerian" pitchFamily="82" charset="0"/>
            </a:endParaRPr>
          </a:p>
        </p:txBody>
      </p:sp>
      <p:sp>
        <p:nvSpPr>
          <p:cNvPr id="3" name="Subtitle 2"/>
          <p:cNvSpPr>
            <a:spLocks noGrp="1"/>
          </p:cNvSpPr>
          <p:nvPr>
            <p:ph type="subTitle" idx="1"/>
          </p:nvPr>
        </p:nvSpPr>
        <p:spPr>
          <a:xfrm>
            <a:off x="3454527" y="3434292"/>
            <a:ext cx="7854696" cy="1752600"/>
          </a:xfrm>
        </p:spPr>
        <p:txBody>
          <a:bodyPr>
            <a:normAutofit/>
          </a:bodyPr>
          <a:lstStyle/>
          <a:p>
            <a:r>
              <a:rPr lang="en-US" sz="2800" dirty="0" smtClean="0">
                <a:latin typeface="Blackadder ITC" pitchFamily="82" charset="0"/>
              </a:rPr>
              <a:t>Abdullah Alandanusi</a:t>
            </a:r>
          </a:p>
          <a:p>
            <a:r>
              <a:rPr lang="en-US" sz="2800" dirty="0" smtClean="0">
                <a:latin typeface="Blackadder ITC" pitchFamily="82" charset="0"/>
              </a:rPr>
              <a:t> </a:t>
            </a:r>
            <a:endParaRPr lang="en-US" sz="2800" dirty="0">
              <a:latin typeface="Blackadder ITC" pitchFamily="82" charset="0"/>
            </a:endParaRPr>
          </a:p>
        </p:txBody>
      </p:sp>
    </p:spTree>
    <p:extLst>
      <p:ext uri="{BB962C8B-B14F-4D97-AF65-F5344CB8AC3E}">
        <p14:creationId xmlns:p14="http://schemas.microsoft.com/office/powerpoint/2010/main" val="13491115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burkholderia pseudomallei"/>
          <p:cNvPicPr>
            <a:picLocks noGrp="1" noChangeAspect="1" noChangeArrowheads="1"/>
          </p:cNvPicPr>
          <p:nvPr>
            <p:ph type="pic" idx="4294967295"/>
          </p:nvPr>
        </p:nvPicPr>
        <p:blipFill>
          <a:blip r:embed="rId2"/>
          <a:srcRect l="5999" r="5999"/>
          <a:stretch>
            <a:fillRect/>
          </a:stretch>
        </p:blipFill>
        <p:spPr bwMode="auto">
          <a:xfrm>
            <a:off x="3086100" y="0"/>
            <a:ext cx="6529388" cy="6826784"/>
          </a:xfrm>
          <a:prstGeom prst="rect">
            <a:avLst/>
          </a:prstGeom>
          <a:noFill/>
        </p:spPr>
      </p:pic>
    </p:spTree>
    <p:extLst>
      <p:ext uri="{BB962C8B-B14F-4D97-AF65-F5344CB8AC3E}">
        <p14:creationId xmlns:p14="http://schemas.microsoft.com/office/powerpoint/2010/main" val="13850052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09" y="285752"/>
            <a:ext cx="10018713" cy="1752599"/>
          </a:xfrm>
        </p:spPr>
        <p:txBody>
          <a:bodyPr>
            <a:noAutofit/>
          </a:bodyPr>
          <a:lstStyle/>
          <a:p>
            <a:r>
              <a:rPr lang="en-US" b="1" dirty="0">
                <a:latin typeface="Algerian" pitchFamily="82" charset="0"/>
              </a:rPr>
              <a:t>Natural habitat/Environment </a:t>
            </a:r>
          </a:p>
        </p:txBody>
      </p:sp>
      <p:sp>
        <p:nvSpPr>
          <p:cNvPr id="3" name="Content Placeholder 2"/>
          <p:cNvSpPr>
            <a:spLocks noGrp="1"/>
          </p:cNvSpPr>
          <p:nvPr>
            <p:ph idx="1"/>
          </p:nvPr>
        </p:nvSpPr>
        <p:spPr>
          <a:xfrm>
            <a:off x="1484309" y="1821657"/>
            <a:ext cx="4287842" cy="3124201"/>
          </a:xfrm>
        </p:spPr>
        <p:txBody>
          <a:bodyPr/>
          <a:lstStyle/>
          <a:p>
            <a:r>
              <a:rPr lang="en-US" sz="3200" dirty="0">
                <a:latin typeface="Blackadder ITC" pitchFamily="82" charset="0"/>
              </a:rPr>
              <a:t>Soil</a:t>
            </a:r>
          </a:p>
          <a:p>
            <a:r>
              <a:rPr lang="en-US" sz="3200" dirty="0">
                <a:latin typeface="Blackadder ITC" pitchFamily="82" charset="0"/>
              </a:rPr>
              <a:t>Rice paddies as well as </a:t>
            </a:r>
          </a:p>
          <a:p>
            <a:r>
              <a:rPr lang="en-US" sz="3200" dirty="0">
                <a:latin typeface="Blackadder ITC" pitchFamily="82" charset="0"/>
              </a:rPr>
              <a:t>Stagnant waters (Torres and Steinmetz, 2011)</a:t>
            </a:r>
          </a:p>
          <a:p>
            <a:pPr>
              <a:buNone/>
            </a:pPr>
            <a:endParaRPr lang="en-US" dirty="0"/>
          </a:p>
        </p:txBody>
      </p:sp>
      <p:pic>
        <p:nvPicPr>
          <p:cNvPr id="4" name="Picture 3" descr="Image result for burkholderia pseudomallei-environment"/>
          <p:cNvPicPr/>
          <p:nvPr/>
        </p:nvPicPr>
        <p:blipFill>
          <a:blip r:embed="rId2"/>
          <a:srcRect/>
          <a:stretch>
            <a:fillRect/>
          </a:stretch>
        </p:blipFill>
        <p:spPr bwMode="auto">
          <a:xfrm>
            <a:off x="5772151" y="1785938"/>
            <a:ext cx="5730870" cy="4514850"/>
          </a:xfrm>
          <a:prstGeom prst="rect">
            <a:avLst/>
          </a:prstGeom>
          <a:noFill/>
          <a:ln w="9525">
            <a:noFill/>
            <a:miter lim="800000"/>
            <a:headEnd/>
            <a:tailEnd/>
          </a:ln>
        </p:spPr>
      </p:pic>
    </p:spTree>
    <p:extLst>
      <p:ext uri="{BB962C8B-B14F-4D97-AF65-F5344CB8AC3E}">
        <p14:creationId xmlns:p14="http://schemas.microsoft.com/office/powerpoint/2010/main" val="12076171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57200"/>
            <a:ext cx="8229600" cy="1389888"/>
          </a:xfrm>
        </p:spPr>
        <p:txBody>
          <a:bodyPr>
            <a:normAutofit/>
          </a:bodyPr>
          <a:lstStyle/>
          <a:p>
            <a:pPr algn="ctr"/>
            <a:r>
              <a:rPr lang="en-US" b="1" dirty="0" smtClean="0">
                <a:latin typeface="Algerian" pitchFamily="82" charset="0"/>
              </a:rPr>
              <a:t>Region where it can be found. </a:t>
            </a:r>
            <a:endParaRPr lang="en-US" b="1" dirty="0">
              <a:latin typeface="Algerian" pitchFamily="82" charset="0"/>
            </a:endParaRPr>
          </a:p>
        </p:txBody>
      </p:sp>
      <p:sp>
        <p:nvSpPr>
          <p:cNvPr id="3" name="Content Placeholder 2"/>
          <p:cNvSpPr>
            <a:spLocks noGrp="1"/>
          </p:cNvSpPr>
          <p:nvPr>
            <p:ph idx="1"/>
          </p:nvPr>
        </p:nvSpPr>
        <p:spPr>
          <a:xfrm>
            <a:off x="1370011" y="1681162"/>
            <a:ext cx="4473578" cy="4929949"/>
          </a:xfrm>
        </p:spPr>
        <p:txBody>
          <a:bodyPr>
            <a:normAutofit/>
          </a:bodyPr>
          <a:lstStyle/>
          <a:p>
            <a:r>
              <a:rPr lang="en-US" dirty="0" smtClean="0">
                <a:latin typeface="Blackadder ITC" pitchFamily="82" charset="0"/>
              </a:rPr>
              <a:t>Tropical </a:t>
            </a:r>
            <a:r>
              <a:rPr lang="en-US" dirty="0">
                <a:latin typeface="Blackadder ITC" pitchFamily="82" charset="0"/>
              </a:rPr>
              <a:t>and subtropical </a:t>
            </a:r>
            <a:r>
              <a:rPr lang="en-US" dirty="0" smtClean="0">
                <a:latin typeface="Blackadder ITC" pitchFamily="82" charset="0"/>
              </a:rPr>
              <a:t>regions;</a:t>
            </a:r>
          </a:p>
          <a:p>
            <a:r>
              <a:rPr lang="en-US" dirty="0">
                <a:latin typeface="Blackadder ITC" pitchFamily="82" charset="0"/>
              </a:rPr>
              <a:t>Thailand, Malaysia, Singapore and Northern </a:t>
            </a:r>
            <a:r>
              <a:rPr lang="en-US" dirty="0" smtClean="0">
                <a:latin typeface="Blackadder ITC" pitchFamily="82" charset="0"/>
              </a:rPr>
              <a:t>Australia</a:t>
            </a:r>
          </a:p>
          <a:p>
            <a:r>
              <a:rPr lang="en-US" dirty="0" err="1" smtClean="0">
                <a:latin typeface="Blackadder ITC" pitchFamily="82" charset="0"/>
              </a:rPr>
              <a:t>Southeaast</a:t>
            </a:r>
            <a:r>
              <a:rPr lang="en-US" dirty="0" smtClean="0">
                <a:latin typeface="Blackadder ITC" pitchFamily="82" charset="0"/>
              </a:rPr>
              <a:t> </a:t>
            </a:r>
            <a:r>
              <a:rPr lang="en-US" dirty="0">
                <a:latin typeface="Blackadder ITC" pitchFamily="82" charset="0"/>
              </a:rPr>
              <a:t>Asia, South Asia and </a:t>
            </a:r>
            <a:r>
              <a:rPr lang="en-US" dirty="0" smtClean="0">
                <a:latin typeface="Blackadder ITC" pitchFamily="82" charset="0"/>
              </a:rPr>
              <a:t>China</a:t>
            </a:r>
          </a:p>
          <a:p>
            <a:r>
              <a:rPr lang="en-US" dirty="0">
                <a:latin typeface="Blackadder ITC" pitchFamily="82" charset="0"/>
              </a:rPr>
              <a:t>Papua Guinea and New </a:t>
            </a:r>
            <a:r>
              <a:rPr lang="en-US" dirty="0" smtClean="0">
                <a:latin typeface="Blackadder ITC" pitchFamily="82" charset="0"/>
              </a:rPr>
              <a:t>Caledonia</a:t>
            </a:r>
          </a:p>
          <a:p>
            <a:pPr>
              <a:buNone/>
            </a:pPr>
            <a:r>
              <a:rPr lang="en-US" dirty="0" smtClean="0">
                <a:latin typeface="Blackadder ITC" pitchFamily="82" charset="0"/>
              </a:rPr>
              <a:t> </a:t>
            </a:r>
            <a:endParaRPr lang="en-US" dirty="0">
              <a:latin typeface="Blackadder ITC" pitchFamily="82" charset="0"/>
            </a:endParaRPr>
          </a:p>
        </p:txBody>
      </p:sp>
      <p:pic>
        <p:nvPicPr>
          <p:cNvPr id="4" name="Picture 3" descr="Image result for burkholderia pseudomallei-region"/>
          <p:cNvPicPr/>
          <p:nvPr/>
        </p:nvPicPr>
        <p:blipFill>
          <a:blip r:embed="rId2"/>
          <a:srcRect/>
          <a:stretch>
            <a:fillRect/>
          </a:stretch>
        </p:blipFill>
        <p:spPr bwMode="auto">
          <a:xfrm>
            <a:off x="5843589" y="2243138"/>
            <a:ext cx="6143623" cy="4367973"/>
          </a:xfrm>
          <a:prstGeom prst="rect">
            <a:avLst/>
          </a:prstGeom>
          <a:noFill/>
          <a:ln w="9525">
            <a:noFill/>
            <a:miter lim="800000"/>
            <a:headEnd/>
            <a:tailEnd/>
          </a:ln>
        </p:spPr>
      </p:pic>
    </p:spTree>
    <p:extLst>
      <p:ext uri="{BB962C8B-B14F-4D97-AF65-F5344CB8AC3E}">
        <p14:creationId xmlns:p14="http://schemas.microsoft.com/office/powerpoint/2010/main" val="5537107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a:latin typeface="Algerian" pitchFamily="82" charset="0"/>
              </a:rPr>
              <a:t>Reservoir</a:t>
            </a:r>
          </a:p>
        </p:txBody>
      </p:sp>
      <p:sp>
        <p:nvSpPr>
          <p:cNvPr id="3" name="Content Placeholder 2"/>
          <p:cNvSpPr>
            <a:spLocks noGrp="1"/>
          </p:cNvSpPr>
          <p:nvPr>
            <p:ph idx="1"/>
          </p:nvPr>
        </p:nvSpPr>
        <p:spPr>
          <a:xfrm>
            <a:off x="2513010" y="1952625"/>
            <a:ext cx="6316665" cy="3124201"/>
          </a:xfrm>
        </p:spPr>
        <p:txBody>
          <a:bodyPr>
            <a:normAutofit/>
          </a:bodyPr>
          <a:lstStyle/>
          <a:p>
            <a:r>
              <a:rPr lang="en-US" sz="3200" dirty="0">
                <a:latin typeface="Blackadder ITC" pitchFamily="82" charset="0"/>
              </a:rPr>
              <a:t>T</a:t>
            </a:r>
            <a:r>
              <a:rPr lang="en-US" sz="3200" dirty="0" smtClean="0">
                <a:latin typeface="Blackadder ITC" pitchFamily="82" charset="0"/>
              </a:rPr>
              <a:t>he </a:t>
            </a:r>
            <a:r>
              <a:rPr lang="en-US" sz="3200" dirty="0">
                <a:latin typeface="Blackadder ITC" pitchFamily="82" charset="0"/>
              </a:rPr>
              <a:t>soil</a:t>
            </a:r>
          </a:p>
          <a:p>
            <a:r>
              <a:rPr lang="en-US" sz="3200" dirty="0">
                <a:latin typeface="Blackadder ITC" pitchFamily="82" charset="0"/>
              </a:rPr>
              <a:t>C</a:t>
            </a:r>
            <a:r>
              <a:rPr lang="en-US" sz="3200" dirty="0" smtClean="0">
                <a:latin typeface="Blackadder ITC" pitchFamily="82" charset="0"/>
              </a:rPr>
              <a:t>ontaminated </a:t>
            </a:r>
            <a:r>
              <a:rPr lang="en-US" sz="3200" dirty="0">
                <a:latin typeface="Blackadder ITC" pitchFamily="82" charset="0"/>
              </a:rPr>
              <a:t>water </a:t>
            </a:r>
          </a:p>
          <a:p>
            <a:r>
              <a:rPr lang="en-US" sz="3200" dirty="0">
                <a:latin typeface="Blackadder ITC" pitchFamily="82" charset="0"/>
              </a:rPr>
              <a:t>P</a:t>
            </a:r>
            <a:r>
              <a:rPr lang="en-US" sz="3200" dirty="0" smtClean="0">
                <a:latin typeface="Blackadder ITC" pitchFamily="82" charset="0"/>
              </a:rPr>
              <a:t>redominant </a:t>
            </a:r>
            <a:r>
              <a:rPr lang="en-US" sz="3200" dirty="0">
                <a:latin typeface="Blackadder ITC" pitchFamily="82" charset="0"/>
              </a:rPr>
              <a:t>during rainy season (Torres et al., 2011)</a:t>
            </a:r>
          </a:p>
        </p:txBody>
      </p:sp>
    </p:spTree>
    <p:extLst>
      <p:ext uri="{BB962C8B-B14F-4D97-AF65-F5344CB8AC3E}">
        <p14:creationId xmlns:p14="http://schemas.microsoft.com/office/powerpoint/2010/main" val="11698319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5724" y="0"/>
            <a:ext cx="10018713" cy="1752599"/>
          </a:xfrm>
        </p:spPr>
        <p:txBody>
          <a:bodyPr>
            <a:normAutofit/>
          </a:bodyPr>
          <a:lstStyle/>
          <a:p>
            <a:pPr algn="ctr"/>
            <a:r>
              <a:rPr lang="en-US" b="1" dirty="0">
                <a:latin typeface="Algerian" pitchFamily="82" charset="0"/>
              </a:rPr>
              <a:t>Host Range </a:t>
            </a:r>
          </a:p>
        </p:txBody>
      </p:sp>
      <p:sp>
        <p:nvSpPr>
          <p:cNvPr id="3" name="Content Placeholder 2"/>
          <p:cNvSpPr>
            <a:spLocks noGrp="1"/>
          </p:cNvSpPr>
          <p:nvPr>
            <p:ph idx="1"/>
          </p:nvPr>
        </p:nvSpPr>
        <p:spPr>
          <a:xfrm>
            <a:off x="1785936" y="1395412"/>
            <a:ext cx="3516314" cy="3519489"/>
          </a:xfrm>
        </p:spPr>
        <p:txBody>
          <a:bodyPr/>
          <a:lstStyle/>
          <a:p>
            <a:r>
              <a:rPr lang="en-US" dirty="0" err="1">
                <a:latin typeface="Blackadder ITC" pitchFamily="82" charset="0"/>
              </a:rPr>
              <a:t>D</a:t>
            </a:r>
            <a:r>
              <a:rPr lang="en-US" dirty="0" err="1" smtClean="0">
                <a:latin typeface="Blackadder ITC" pitchFamily="82" charset="0"/>
              </a:rPr>
              <a:t>ependant</a:t>
            </a:r>
            <a:r>
              <a:rPr lang="en-US" dirty="0" smtClean="0">
                <a:latin typeface="Blackadder ITC" pitchFamily="82" charset="0"/>
              </a:rPr>
              <a:t> </a:t>
            </a:r>
            <a:r>
              <a:rPr lang="en-US" dirty="0">
                <a:latin typeface="Blackadder ITC" pitchFamily="82" charset="0"/>
              </a:rPr>
              <a:t>on the phages  (Gatedee et al, 2011)</a:t>
            </a:r>
          </a:p>
          <a:p>
            <a:r>
              <a:rPr lang="en-US" dirty="0">
                <a:latin typeface="Blackadder ITC" pitchFamily="82" charset="0"/>
              </a:rPr>
              <a:t>I</a:t>
            </a:r>
            <a:r>
              <a:rPr lang="en-US" dirty="0" smtClean="0">
                <a:latin typeface="Blackadder ITC" pitchFamily="82" charset="0"/>
              </a:rPr>
              <a:t>solation </a:t>
            </a:r>
            <a:r>
              <a:rPr lang="en-US" dirty="0">
                <a:latin typeface="Blackadder ITC" pitchFamily="82" charset="0"/>
              </a:rPr>
              <a:t>of a </a:t>
            </a:r>
            <a:r>
              <a:rPr lang="en-US" dirty="0" smtClean="0">
                <a:latin typeface="Blackadder ITC" pitchFamily="82" charset="0"/>
              </a:rPr>
              <a:t>podovirus</a:t>
            </a:r>
          </a:p>
          <a:p>
            <a:endParaRPr lang="en-US" dirty="0">
              <a:latin typeface="Blackadder ITC" pitchFamily="82" charset="0"/>
            </a:endParaRPr>
          </a:p>
        </p:txBody>
      </p:sp>
      <p:pic>
        <p:nvPicPr>
          <p:cNvPr id="4" name="Picture 3" descr="Image result for burkholderia pseudomallei-isolation of a podovirus"/>
          <p:cNvPicPr/>
          <p:nvPr/>
        </p:nvPicPr>
        <p:blipFill>
          <a:blip r:embed="rId2"/>
          <a:srcRect/>
          <a:stretch>
            <a:fillRect/>
          </a:stretch>
        </p:blipFill>
        <p:spPr bwMode="auto">
          <a:xfrm>
            <a:off x="5302250" y="2081211"/>
            <a:ext cx="6672261" cy="4186235"/>
          </a:xfrm>
          <a:prstGeom prst="rect">
            <a:avLst/>
          </a:prstGeom>
          <a:noFill/>
          <a:ln w="9525">
            <a:noFill/>
            <a:miter lim="800000"/>
            <a:headEnd/>
            <a:tailEnd/>
          </a:ln>
        </p:spPr>
      </p:pic>
    </p:spTree>
    <p:extLst>
      <p:ext uri="{BB962C8B-B14F-4D97-AF65-F5344CB8AC3E}">
        <p14:creationId xmlns:p14="http://schemas.microsoft.com/office/powerpoint/2010/main" val="11529130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0"/>
            <a:ext cx="10018713" cy="1752599"/>
          </a:xfrm>
        </p:spPr>
        <p:txBody>
          <a:bodyPr>
            <a:noAutofit/>
          </a:bodyPr>
          <a:lstStyle/>
          <a:p>
            <a:pPr algn="ctr"/>
            <a:r>
              <a:rPr lang="en-US" sz="3600" b="1" dirty="0">
                <a:latin typeface="Algerian" pitchFamily="82" charset="0"/>
              </a:rPr>
              <a:t>Predisposing &amp; Occupational Risks, Disease? Infectious Dose? </a:t>
            </a:r>
          </a:p>
        </p:txBody>
      </p:sp>
      <p:sp>
        <p:nvSpPr>
          <p:cNvPr id="3" name="Content Placeholder 2"/>
          <p:cNvSpPr>
            <a:spLocks noGrp="1"/>
          </p:cNvSpPr>
          <p:nvPr>
            <p:ph idx="1"/>
          </p:nvPr>
        </p:nvSpPr>
        <p:spPr>
          <a:xfrm>
            <a:off x="1484310" y="1981199"/>
            <a:ext cx="8445503" cy="3124201"/>
          </a:xfrm>
        </p:spPr>
        <p:txBody>
          <a:bodyPr>
            <a:normAutofit/>
          </a:bodyPr>
          <a:lstStyle/>
          <a:p>
            <a:r>
              <a:rPr lang="en-US" dirty="0">
                <a:latin typeface="Blackadder ITC" pitchFamily="82" charset="0"/>
              </a:rPr>
              <a:t>Predisposing risks; smokers, diabetic patients, alcohol abusers, chronic renal and lung diseases, liver infections, thalassemia, kava consumption and cancer  (Torres et al., 2011)</a:t>
            </a:r>
          </a:p>
          <a:p>
            <a:r>
              <a:rPr lang="en-US" dirty="0">
                <a:latin typeface="Blackadder ITC" pitchFamily="82" charset="0"/>
              </a:rPr>
              <a:t>Occupational risks; people working or staying in Southeast Asia and Northern Australia as well as other </a:t>
            </a:r>
          </a:p>
          <a:p>
            <a:r>
              <a:rPr lang="en-US" dirty="0">
                <a:latin typeface="Blackadder ITC" pitchFamily="82" charset="0"/>
              </a:rPr>
              <a:t>Infectious dose- 10 colony forming units </a:t>
            </a:r>
          </a:p>
          <a:p>
            <a:endParaRPr lang="en-US" sz="2800" dirty="0">
              <a:latin typeface="Blackadder ITC" pitchFamily="82" charset="0"/>
            </a:endParaRPr>
          </a:p>
          <a:p>
            <a:endParaRPr lang="en-US" sz="2800" dirty="0">
              <a:latin typeface="Blackadder ITC" pitchFamily="82" charset="0"/>
            </a:endParaRPr>
          </a:p>
        </p:txBody>
      </p:sp>
      <p:pic>
        <p:nvPicPr>
          <p:cNvPr id="4" name="Picture 3" descr="Image result for burkholderia pseudomallei-Predisposing &amp; Occupational Risks"/>
          <p:cNvPicPr/>
          <p:nvPr/>
        </p:nvPicPr>
        <p:blipFill>
          <a:blip r:embed="rId3"/>
          <a:srcRect/>
          <a:stretch>
            <a:fillRect/>
          </a:stretch>
        </p:blipFill>
        <p:spPr bwMode="auto">
          <a:xfrm>
            <a:off x="2536029" y="4229101"/>
            <a:ext cx="7508084" cy="2628899"/>
          </a:xfrm>
          <a:prstGeom prst="rect">
            <a:avLst/>
          </a:prstGeom>
          <a:noFill/>
          <a:ln w="9525">
            <a:noFill/>
            <a:miter lim="800000"/>
            <a:headEnd/>
            <a:tailEnd/>
          </a:ln>
        </p:spPr>
      </p:pic>
    </p:spTree>
    <p:extLst>
      <p:ext uri="{BB962C8B-B14F-4D97-AF65-F5344CB8AC3E}">
        <p14:creationId xmlns:p14="http://schemas.microsoft.com/office/powerpoint/2010/main" val="264079417"/>
      </p:ext>
    </p:extLst>
  </p:cSld>
  <p:clrMapOvr>
    <a:masterClrMapping/>
  </p:clrMapOvr>
  <p:transition>
    <p:wipe dir="d"/>
    <p:sndAc>
      <p:stSnd>
        <p:snd r:embed="rId2" name="bomb.wav"/>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152401"/>
            <a:ext cx="10018713" cy="1752599"/>
          </a:xfrm>
        </p:spPr>
        <p:txBody>
          <a:bodyPr>
            <a:normAutofit/>
          </a:bodyPr>
          <a:lstStyle/>
          <a:p>
            <a:pPr algn="ctr"/>
            <a:r>
              <a:rPr lang="en-US" b="1" dirty="0">
                <a:latin typeface="Algerian" pitchFamily="82" charset="0"/>
              </a:rPr>
              <a:t>Mode of transmission?</a:t>
            </a:r>
          </a:p>
        </p:txBody>
      </p:sp>
      <p:sp>
        <p:nvSpPr>
          <p:cNvPr id="3" name="Content Placeholder 2"/>
          <p:cNvSpPr>
            <a:spLocks noGrp="1"/>
          </p:cNvSpPr>
          <p:nvPr>
            <p:ph idx="1"/>
          </p:nvPr>
        </p:nvSpPr>
        <p:spPr>
          <a:xfrm>
            <a:off x="1484310" y="1904998"/>
            <a:ext cx="3802065" cy="3124201"/>
          </a:xfrm>
        </p:spPr>
        <p:txBody>
          <a:bodyPr>
            <a:normAutofit/>
          </a:bodyPr>
          <a:lstStyle/>
          <a:p>
            <a:r>
              <a:rPr lang="en-US" sz="3200" dirty="0" smtClean="0">
                <a:latin typeface="Blackadder ITC" pitchFamily="82" charset="0"/>
              </a:rPr>
              <a:t>Soil </a:t>
            </a:r>
            <a:r>
              <a:rPr lang="en-US" sz="3200" dirty="0">
                <a:latin typeface="Blackadder ITC" pitchFamily="82" charset="0"/>
              </a:rPr>
              <a:t>and surface waters </a:t>
            </a:r>
            <a:endParaRPr lang="en-US" sz="3200" dirty="0" smtClean="0">
              <a:latin typeface="Blackadder ITC" pitchFamily="82" charset="0"/>
            </a:endParaRPr>
          </a:p>
          <a:p>
            <a:r>
              <a:rPr lang="en-US" sz="3200" dirty="0">
                <a:latin typeface="Blackadder ITC" pitchFamily="82" charset="0"/>
              </a:rPr>
              <a:t>I</a:t>
            </a:r>
            <a:r>
              <a:rPr lang="en-US" sz="3200" dirty="0" smtClean="0">
                <a:latin typeface="Blackadder ITC" pitchFamily="82" charset="0"/>
              </a:rPr>
              <a:t>nhaling </a:t>
            </a:r>
            <a:r>
              <a:rPr lang="en-US" sz="3200" dirty="0">
                <a:latin typeface="Blackadder ITC" pitchFamily="82" charset="0"/>
              </a:rPr>
              <a:t>dust or </a:t>
            </a:r>
            <a:r>
              <a:rPr lang="en-US" sz="3200" dirty="0" smtClean="0">
                <a:latin typeface="Blackadder ITC" pitchFamily="82" charset="0"/>
              </a:rPr>
              <a:t>water </a:t>
            </a:r>
            <a:r>
              <a:rPr lang="en-US" sz="3200" dirty="0">
                <a:latin typeface="Blackadder ITC" pitchFamily="82" charset="0"/>
              </a:rPr>
              <a:t>droplets</a:t>
            </a:r>
          </a:p>
        </p:txBody>
      </p:sp>
      <p:pic>
        <p:nvPicPr>
          <p:cNvPr id="4" name="Picture 3" descr="Burkholderia pseudomallei Burkholderia Articles Global Biodefense"/>
          <p:cNvPicPr/>
          <p:nvPr/>
        </p:nvPicPr>
        <p:blipFill>
          <a:blip r:embed="rId2"/>
          <a:srcRect/>
          <a:stretch>
            <a:fillRect/>
          </a:stretch>
        </p:blipFill>
        <p:spPr bwMode="auto">
          <a:xfrm>
            <a:off x="5286375" y="1904999"/>
            <a:ext cx="6572249" cy="4524375"/>
          </a:xfrm>
          <a:prstGeom prst="rect">
            <a:avLst/>
          </a:prstGeom>
          <a:noFill/>
          <a:ln w="9525">
            <a:noFill/>
            <a:miter lim="800000"/>
            <a:headEnd/>
            <a:tailEnd/>
          </a:ln>
        </p:spPr>
      </p:pic>
    </p:spTree>
    <p:extLst>
      <p:ext uri="{BB962C8B-B14F-4D97-AF65-F5344CB8AC3E}">
        <p14:creationId xmlns:p14="http://schemas.microsoft.com/office/powerpoint/2010/main" val="16815468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a:latin typeface="Algerian" pitchFamily="82" charset="0"/>
              </a:rPr>
              <a:t>References </a:t>
            </a:r>
          </a:p>
        </p:txBody>
      </p:sp>
      <p:sp>
        <p:nvSpPr>
          <p:cNvPr id="3" name="Content Placeholder 2"/>
          <p:cNvSpPr>
            <a:spLocks noGrp="1"/>
          </p:cNvSpPr>
          <p:nvPr>
            <p:ph idx="1"/>
          </p:nvPr>
        </p:nvSpPr>
        <p:spPr/>
        <p:txBody>
          <a:bodyPr>
            <a:normAutofit fontScale="85000" lnSpcReduction="10000"/>
          </a:bodyPr>
          <a:lstStyle/>
          <a:p>
            <a:r>
              <a:rPr lang="en-US" sz="3200" dirty="0">
                <a:latin typeface="Blackadder ITC" pitchFamily="82" charset="0"/>
              </a:rPr>
              <a:t>Gatedee et al. (2011). Isolation and Characterization of a Novel Podovirus which Infects </a:t>
            </a:r>
            <a:r>
              <a:rPr lang="en-US" sz="3200" dirty="0" err="1">
                <a:latin typeface="Blackadder ITC" pitchFamily="82" charset="0"/>
              </a:rPr>
              <a:t>Bukholderia</a:t>
            </a:r>
            <a:r>
              <a:rPr lang="en-US" sz="3200" dirty="0">
                <a:latin typeface="Blackadder ITC" pitchFamily="82" charset="0"/>
              </a:rPr>
              <a:t> Pseudomallei. </a:t>
            </a:r>
            <a:r>
              <a:rPr lang="en-US" sz="3200" dirty="0" err="1">
                <a:latin typeface="Blackadder ITC" pitchFamily="82" charset="0"/>
              </a:rPr>
              <a:t>Virolohy</a:t>
            </a:r>
            <a:r>
              <a:rPr lang="en-US" sz="3200" dirty="0">
                <a:latin typeface="Blackadder ITC" pitchFamily="82" charset="0"/>
              </a:rPr>
              <a:t> Journal. Retrieved </a:t>
            </a:r>
            <a:r>
              <a:rPr lang="en-US" sz="3200" dirty="0" smtClean="0">
                <a:latin typeface="Blackadder ITC" pitchFamily="82" charset="0"/>
              </a:rPr>
              <a:t>from </a:t>
            </a:r>
            <a:r>
              <a:rPr lang="en-US" sz="3200" u="sng" dirty="0" smtClean="0">
                <a:latin typeface="Blackadder ITC" pitchFamily="82" charset="0"/>
                <a:hlinkClick r:id="rId2"/>
              </a:rPr>
              <a:t>https</a:t>
            </a:r>
            <a:r>
              <a:rPr lang="en-US" sz="3200" u="sng" dirty="0">
                <a:latin typeface="Blackadder ITC" pitchFamily="82" charset="0"/>
                <a:hlinkClick r:id="rId2"/>
              </a:rPr>
              <a:t>://www.biomedcentral.com/track/pdf/10.1186/1743-422X-8-366?site=virologyj.biomedcentral.com</a:t>
            </a:r>
            <a:r>
              <a:rPr lang="en-US" sz="3200" dirty="0">
                <a:latin typeface="Blackadder ITC" pitchFamily="82" charset="0"/>
              </a:rPr>
              <a:t> on November 9, 2017.</a:t>
            </a:r>
          </a:p>
          <a:p>
            <a:r>
              <a:rPr lang="en-US" sz="3200" dirty="0">
                <a:latin typeface="Blackadder ITC" pitchFamily="82" charset="0"/>
              </a:rPr>
              <a:t>Torres, A &amp; Steinmetz, I. (2011).Recent Progress in </a:t>
            </a:r>
            <a:r>
              <a:rPr lang="en-US" sz="3200" dirty="0" err="1">
                <a:latin typeface="Blackadder ITC" pitchFamily="82" charset="0"/>
              </a:rPr>
              <a:t>Melioidosis</a:t>
            </a:r>
            <a:r>
              <a:rPr lang="en-US" sz="3200" dirty="0">
                <a:latin typeface="Blackadder ITC" pitchFamily="82" charset="0"/>
              </a:rPr>
              <a:t> and </a:t>
            </a:r>
            <a:r>
              <a:rPr lang="en-US" sz="3200" dirty="0" err="1">
                <a:latin typeface="Blackadder ITC" pitchFamily="82" charset="0"/>
              </a:rPr>
              <a:t>Glanders</a:t>
            </a:r>
            <a:r>
              <a:rPr lang="en-US" sz="3200" dirty="0">
                <a:latin typeface="Blackadder ITC" pitchFamily="82" charset="0"/>
              </a:rPr>
              <a:t>. Frontiers E-books Publishers. </a:t>
            </a:r>
          </a:p>
          <a:p>
            <a:endParaRPr lang="en-US" dirty="0"/>
          </a:p>
        </p:txBody>
      </p:sp>
    </p:spTree>
    <p:extLst>
      <p:ext uri="{BB962C8B-B14F-4D97-AF65-F5344CB8AC3E}">
        <p14:creationId xmlns:p14="http://schemas.microsoft.com/office/powerpoint/2010/main" val="8725587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rgbClr val="002060"/>
                </a:solidFill>
              </a:rPr>
              <a:t>Listeria Monocytogenes</a:t>
            </a:r>
            <a:endParaRPr lang="en-US" dirty="0">
              <a:solidFill>
                <a:srgbClr val="002060"/>
              </a:solidFill>
            </a:endParaRPr>
          </a:p>
        </p:txBody>
      </p:sp>
      <p:sp>
        <p:nvSpPr>
          <p:cNvPr id="3" name="Subtitle 2"/>
          <p:cNvSpPr>
            <a:spLocks noGrp="1"/>
          </p:cNvSpPr>
          <p:nvPr>
            <p:ph type="subTitle" idx="1"/>
          </p:nvPr>
        </p:nvSpPr>
        <p:spPr/>
        <p:txBody>
          <a:bodyPr>
            <a:normAutofit/>
          </a:bodyPr>
          <a:lstStyle/>
          <a:p>
            <a:r>
              <a:rPr lang="en-US" sz="2800" dirty="0" smtClean="0"/>
              <a:t>Menchie Diaz</a:t>
            </a:r>
            <a:endParaRPr lang="en-US" sz="2800" dirty="0"/>
          </a:p>
        </p:txBody>
      </p:sp>
    </p:spTree>
    <p:extLst>
      <p:ext uri="{BB962C8B-B14F-4D97-AF65-F5344CB8AC3E}">
        <p14:creationId xmlns:p14="http://schemas.microsoft.com/office/powerpoint/2010/main" val="14846131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21000"/>
          </a:blip>
          <a:stretch>
            <a:fillRect/>
          </a:stretch>
        </p:blipFill>
        <p:spPr>
          <a:xfrm>
            <a:off x="576263" y="1930400"/>
            <a:ext cx="11125200" cy="4927600"/>
          </a:xfrm>
          <a:prstGeom prst="rect">
            <a:avLst/>
          </a:prstGeom>
          <a:noFill/>
          <a:effectLst>
            <a:outerShdw blurRad="50800" dist="50800" dir="5400000" algn="ctr" rotWithShape="0">
              <a:schemeClr val="bg2">
                <a:alpha val="11000"/>
              </a:schemeClr>
            </a:outerShdw>
            <a:reflection stA="10000" endPos="65000" dist="50800" dir="5400000" sy="-100000" algn="bl" rotWithShape="0"/>
          </a:effectLst>
        </p:spPr>
      </p:pic>
      <p:sp>
        <p:nvSpPr>
          <p:cNvPr id="2" name="Title 1"/>
          <p:cNvSpPr>
            <a:spLocks noGrp="1"/>
          </p:cNvSpPr>
          <p:nvPr>
            <p:ph type="title"/>
          </p:nvPr>
        </p:nvSpPr>
        <p:spPr>
          <a:xfrm>
            <a:off x="1341435" y="177801"/>
            <a:ext cx="10018713" cy="1752599"/>
          </a:xfrm>
          <a:effectLst>
            <a:outerShdw blurRad="50800" dist="50800" dir="5400000" algn="ctr" rotWithShape="0">
              <a:srgbClr val="000000">
                <a:alpha val="68000"/>
              </a:srgbClr>
            </a:outerShdw>
            <a:reflection blurRad="609600" stA="45000" endPos="65000" dist="431800" dir="5400000" sy="-100000" algn="bl" rotWithShape="0"/>
          </a:effectLst>
        </p:spPr>
        <p:txBody>
          <a:bodyPr/>
          <a:lstStyle/>
          <a:p>
            <a:r>
              <a:rPr lang="en-US" b="1" dirty="0">
                <a:solidFill>
                  <a:srgbClr val="002060"/>
                </a:solidFill>
              </a:rPr>
              <a:t>Where does it naturally </a:t>
            </a:r>
            <a:r>
              <a:rPr lang="en-US" b="1" dirty="0" smtClean="0">
                <a:solidFill>
                  <a:srgbClr val="002060"/>
                </a:solidFill>
              </a:rPr>
              <a:t>live?</a:t>
            </a:r>
            <a:endParaRPr lang="en-US" b="1" dirty="0">
              <a:solidFill>
                <a:srgbClr val="002060"/>
              </a:solidFill>
            </a:endParaRPr>
          </a:p>
        </p:txBody>
      </p:sp>
      <p:sp>
        <p:nvSpPr>
          <p:cNvPr id="3" name="Content Placeholder 2"/>
          <p:cNvSpPr>
            <a:spLocks noGrp="1"/>
          </p:cNvSpPr>
          <p:nvPr>
            <p:ph idx="1"/>
          </p:nvPr>
        </p:nvSpPr>
        <p:spPr>
          <a:xfrm>
            <a:off x="2171700" y="2298699"/>
            <a:ext cx="8859835" cy="4559301"/>
          </a:xfrm>
          <a:noFill/>
        </p:spPr>
        <p:txBody>
          <a:bodyPr>
            <a:normAutofit/>
          </a:bodyPr>
          <a:lstStyle/>
          <a:p>
            <a:pPr>
              <a:buFont typeface="Wingdings" charset="2"/>
              <a:buChar char="Ø"/>
            </a:pPr>
            <a:r>
              <a:rPr lang="en-US" dirty="0" smtClean="0">
                <a:solidFill>
                  <a:srgbClr val="002060"/>
                </a:solidFill>
              </a:rPr>
              <a:t>Also </a:t>
            </a:r>
            <a:r>
              <a:rPr lang="en-US" dirty="0">
                <a:solidFill>
                  <a:srgbClr val="002060"/>
                </a:solidFill>
              </a:rPr>
              <a:t>known as </a:t>
            </a:r>
            <a:r>
              <a:rPr lang="en-US" u="sng" dirty="0">
                <a:solidFill>
                  <a:srgbClr val="002060"/>
                </a:solidFill>
              </a:rPr>
              <a:t>Listeriosis or Listerella</a:t>
            </a:r>
          </a:p>
          <a:p>
            <a:pPr>
              <a:buFont typeface="Wingdings" charset="2"/>
              <a:buChar char="Ø"/>
            </a:pPr>
            <a:r>
              <a:rPr lang="en-US" dirty="0" smtClean="0">
                <a:solidFill>
                  <a:srgbClr val="002060"/>
                </a:solidFill>
              </a:rPr>
              <a:t>Listeria Monocytogenes is a bacteria that naturally live</a:t>
            </a:r>
            <a:r>
              <a:rPr lang="en-US" dirty="0">
                <a:solidFill>
                  <a:srgbClr val="002060"/>
                </a:solidFill>
              </a:rPr>
              <a:t> in soil and water in the </a:t>
            </a:r>
            <a:r>
              <a:rPr lang="en-US" dirty="0" smtClean="0">
                <a:solidFill>
                  <a:srgbClr val="002060"/>
                </a:solidFill>
              </a:rPr>
              <a:t>environment.</a:t>
            </a:r>
          </a:p>
          <a:p>
            <a:pPr>
              <a:buFont typeface="Wingdings" charset="2"/>
              <a:buChar char="Ø"/>
            </a:pPr>
            <a:r>
              <a:rPr lang="en-US" u="sng" dirty="0" smtClean="0">
                <a:solidFill>
                  <a:srgbClr val="002060"/>
                </a:solidFill>
              </a:rPr>
              <a:t>Characteristics: </a:t>
            </a:r>
            <a:r>
              <a:rPr lang="en-US" dirty="0">
                <a:solidFill>
                  <a:srgbClr val="002060"/>
                </a:solidFill>
              </a:rPr>
              <a:t>Gram-positive, non-spore forming, aerobic bacilli; hemolytic and catalase positive</a:t>
            </a:r>
            <a:r>
              <a:rPr lang="en-US" dirty="0" smtClean="0">
                <a:solidFill>
                  <a:srgbClr val="002060"/>
                </a:solidFill>
              </a:rPr>
              <a:t>; it has a </a:t>
            </a:r>
            <a:r>
              <a:rPr lang="en-US" dirty="0">
                <a:solidFill>
                  <a:srgbClr val="002060"/>
                </a:solidFill>
              </a:rPr>
              <a:t>tendency to form chains and palisades, growth at 4° C, intracellular; food-borne human pathogen usually caused by serovars 1/2a, 1/2b and </a:t>
            </a:r>
            <a:r>
              <a:rPr lang="en-US" dirty="0" smtClean="0">
                <a:solidFill>
                  <a:srgbClr val="002060"/>
                </a:solidFill>
              </a:rPr>
              <a:t>4b.</a:t>
            </a:r>
            <a:endParaRPr lang="en-US" dirty="0">
              <a:solidFill>
                <a:srgbClr val="002060"/>
              </a:solidFill>
            </a:endParaRPr>
          </a:p>
          <a:p>
            <a:endParaRPr lang="en-US" dirty="0">
              <a:solidFill>
                <a:srgbClr val="002060"/>
              </a:solidFill>
            </a:endParaRPr>
          </a:p>
        </p:txBody>
      </p:sp>
    </p:spTree>
    <p:extLst>
      <p:ext uri="{BB962C8B-B14F-4D97-AF65-F5344CB8AC3E}">
        <p14:creationId xmlns:p14="http://schemas.microsoft.com/office/powerpoint/2010/main" val="20653136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2060"/>
                </a:solidFill>
              </a:rPr>
              <a:t>Regions where </a:t>
            </a:r>
            <a:r>
              <a:rPr lang="en-US" b="1" dirty="0">
                <a:solidFill>
                  <a:srgbClr val="002060"/>
                </a:solidFill>
              </a:rPr>
              <a:t>it can be </a:t>
            </a:r>
            <a:r>
              <a:rPr lang="en-US" b="1" dirty="0" smtClean="0">
                <a:solidFill>
                  <a:srgbClr val="002060"/>
                </a:solidFill>
              </a:rPr>
              <a:t>found?</a:t>
            </a:r>
            <a:r>
              <a:rPr lang="en-US" b="1" dirty="0">
                <a:solidFill>
                  <a:srgbClr val="002060"/>
                </a:solidFill>
              </a:rPr>
              <a:t/>
            </a:r>
            <a:br>
              <a:rPr lang="en-US" b="1" dirty="0">
                <a:solidFill>
                  <a:srgbClr val="002060"/>
                </a:solidFill>
              </a:rPr>
            </a:br>
            <a:endParaRPr lang="en-US" dirty="0"/>
          </a:p>
        </p:txBody>
      </p:sp>
      <p:sp>
        <p:nvSpPr>
          <p:cNvPr id="3" name="Content Placeholder 2"/>
          <p:cNvSpPr>
            <a:spLocks noGrp="1"/>
          </p:cNvSpPr>
          <p:nvPr>
            <p:ph idx="1"/>
          </p:nvPr>
        </p:nvSpPr>
        <p:spPr>
          <a:xfrm>
            <a:off x="1484311" y="1949451"/>
            <a:ext cx="4102099" cy="4608512"/>
          </a:xfrm>
        </p:spPr>
        <p:txBody>
          <a:bodyPr>
            <a:normAutofit fontScale="92500"/>
          </a:bodyPr>
          <a:lstStyle/>
          <a:p>
            <a:r>
              <a:rPr lang="en-US" dirty="0" smtClean="0">
                <a:solidFill>
                  <a:srgbClr val="002060"/>
                </a:solidFill>
              </a:rPr>
              <a:t>Listeria are found in regions of: </a:t>
            </a:r>
          </a:p>
          <a:p>
            <a:pPr lvl="1"/>
            <a:r>
              <a:rPr lang="en-US" dirty="0" smtClean="0">
                <a:solidFill>
                  <a:srgbClr val="002060"/>
                </a:solidFill>
              </a:rPr>
              <a:t>North/South/Central American regions</a:t>
            </a:r>
            <a:endParaRPr lang="en-US" dirty="0">
              <a:solidFill>
                <a:srgbClr val="002060"/>
              </a:solidFill>
            </a:endParaRPr>
          </a:p>
          <a:p>
            <a:pPr lvl="1"/>
            <a:r>
              <a:rPr lang="en-US" dirty="0" smtClean="0">
                <a:solidFill>
                  <a:srgbClr val="002060"/>
                </a:solidFill>
              </a:rPr>
              <a:t>Europe </a:t>
            </a:r>
            <a:r>
              <a:rPr lang="en-US" dirty="0">
                <a:solidFill>
                  <a:srgbClr val="002060"/>
                </a:solidFill>
              </a:rPr>
              <a:t>(stretching from Poland to </a:t>
            </a:r>
            <a:r>
              <a:rPr lang="en-US" dirty="0" smtClean="0">
                <a:solidFill>
                  <a:srgbClr val="002060"/>
                </a:solidFill>
              </a:rPr>
              <a:t>Turkey)</a:t>
            </a:r>
          </a:p>
          <a:p>
            <a:pPr lvl="1"/>
            <a:r>
              <a:rPr lang="en-US" dirty="0" smtClean="0">
                <a:solidFill>
                  <a:srgbClr val="002060"/>
                </a:solidFill>
              </a:rPr>
              <a:t>Africa</a:t>
            </a:r>
            <a:endParaRPr lang="en-US" dirty="0">
              <a:solidFill>
                <a:srgbClr val="002060"/>
              </a:solidFill>
            </a:endParaRPr>
          </a:p>
          <a:p>
            <a:pPr lvl="1"/>
            <a:r>
              <a:rPr lang="en-US" dirty="0" smtClean="0">
                <a:solidFill>
                  <a:srgbClr val="002060"/>
                </a:solidFill>
              </a:rPr>
              <a:t>Oceania</a:t>
            </a:r>
            <a:endParaRPr lang="en-US" dirty="0">
              <a:solidFill>
                <a:srgbClr val="002060"/>
              </a:solidFill>
            </a:endParaRPr>
          </a:p>
          <a:p>
            <a:pPr lvl="1"/>
            <a:r>
              <a:rPr lang="en-US" dirty="0" smtClean="0">
                <a:solidFill>
                  <a:srgbClr val="002060"/>
                </a:solidFill>
              </a:rPr>
              <a:t>East/Southeast Asia</a:t>
            </a:r>
          </a:p>
          <a:p>
            <a:pPr lvl="1"/>
            <a:r>
              <a:rPr lang="en-US" dirty="0" smtClean="0">
                <a:solidFill>
                  <a:srgbClr val="002060"/>
                </a:solidFill>
              </a:rPr>
              <a:t>Africa</a:t>
            </a:r>
          </a:p>
          <a:p>
            <a:pPr lvl="1"/>
            <a:r>
              <a:rPr lang="en-US" dirty="0" smtClean="0">
                <a:solidFill>
                  <a:srgbClr val="002060"/>
                </a:solidFill>
              </a:rPr>
              <a:t>Polynesia </a:t>
            </a:r>
          </a:p>
          <a:p>
            <a:pPr lvl="1"/>
            <a:r>
              <a:rPr lang="en-US" dirty="0" smtClean="0">
                <a:solidFill>
                  <a:srgbClr val="002060"/>
                </a:solidFill>
              </a:rPr>
              <a:t>India</a:t>
            </a:r>
            <a:r>
              <a:rPr lang="en-US" dirty="0">
                <a:solidFill>
                  <a:srgbClr val="002060"/>
                </a:solidFill>
              </a:rPr>
              <a:t>.</a:t>
            </a:r>
          </a:p>
          <a:p>
            <a:endParaRPr lang="en-US" dirty="0"/>
          </a:p>
        </p:txBody>
      </p:sp>
      <p:sp>
        <p:nvSpPr>
          <p:cNvPr id="4" name="Rectangle 3"/>
          <p:cNvSpPr/>
          <p:nvPr/>
        </p:nvSpPr>
        <p:spPr>
          <a:xfrm>
            <a:off x="5649909" y="5508688"/>
            <a:ext cx="6096000" cy="646331"/>
          </a:xfrm>
          <a:prstGeom prst="rect">
            <a:avLst/>
          </a:prstGeom>
        </p:spPr>
        <p:txBody>
          <a:bodyPr>
            <a:spAutoFit/>
          </a:bodyPr>
          <a:lstStyle/>
          <a:p>
            <a:r>
              <a:rPr lang="en-US" b="1" i="1" dirty="0" smtClean="0">
                <a:latin typeface="Roboto" charset="0"/>
              </a:rPr>
              <a:t>**** Number </a:t>
            </a:r>
            <a:r>
              <a:rPr lang="en-US" b="1" i="1" dirty="0">
                <a:latin typeface="Roboto" charset="0"/>
              </a:rPr>
              <a:t>of isolates from 7 world regions where the most prevalent clones of Listeria monocytogenes are found.</a:t>
            </a:r>
            <a:endParaRPr lang="en-US" b="1" i="1" dirty="0"/>
          </a:p>
        </p:txBody>
      </p:sp>
      <p:pic>
        <p:nvPicPr>
          <p:cNvPr id="5" name="Picture 4"/>
          <p:cNvPicPr>
            <a:picLocks noChangeAspect="1"/>
          </p:cNvPicPr>
          <p:nvPr/>
        </p:nvPicPr>
        <p:blipFill>
          <a:blip r:embed="rId2"/>
          <a:stretch>
            <a:fillRect/>
          </a:stretch>
        </p:blipFill>
        <p:spPr>
          <a:xfrm>
            <a:off x="5649909" y="1949451"/>
            <a:ext cx="6134099" cy="3394201"/>
          </a:xfrm>
          <a:prstGeom prst="rect">
            <a:avLst/>
          </a:prstGeom>
        </p:spPr>
      </p:pic>
    </p:spTree>
    <p:extLst>
      <p:ext uri="{BB962C8B-B14F-4D97-AF65-F5344CB8AC3E}">
        <p14:creationId xmlns:p14="http://schemas.microsoft.com/office/powerpoint/2010/main" val="11624564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7161" y="171865"/>
            <a:ext cx="10018713" cy="1752599"/>
          </a:xfrm>
        </p:spPr>
        <p:txBody>
          <a:bodyPr/>
          <a:lstStyle/>
          <a:p>
            <a:r>
              <a:rPr lang="en-US" dirty="0">
                <a:solidFill>
                  <a:srgbClr val="002060"/>
                </a:solidFill>
              </a:rPr>
              <a:t>Listeria Monocytogenes</a:t>
            </a:r>
          </a:p>
        </p:txBody>
      </p:sp>
      <p:sp>
        <p:nvSpPr>
          <p:cNvPr id="3" name="Content Placeholder 2"/>
          <p:cNvSpPr>
            <a:spLocks noGrp="1"/>
          </p:cNvSpPr>
          <p:nvPr>
            <p:ph idx="1"/>
          </p:nvPr>
        </p:nvSpPr>
        <p:spPr>
          <a:xfrm>
            <a:off x="2227260" y="1653002"/>
            <a:ext cx="8188328" cy="4790661"/>
          </a:xfrm>
        </p:spPr>
        <p:txBody>
          <a:bodyPr>
            <a:normAutofit fontScale="92500" lnSpcReduction="10000"/>
          </a:bodyPr>
          <a:lstStyle/>
          <a:p>
            <a:r>
              <a:rPr lang="en-US" b="1" dirty="0" smtClean="0">
                <a:solidFill>
                  <a:srgbClr val="002060"/>
                </a:solidFill>
              </a:rPr>
              <a:t>Reservoir</a:t>
            </a:r>
          </a:p>
          <a:p>
            <a:pPr>
              <a:buFont typeface="Wingdings" charset="2"/>
              <a:buChar char="Ø"/>
            </a:pPr>
            <a:r>
              <a:rPr lang="en-US" dirty="0">
                <a:solidFill>
                  <a:srgbClr val="002060"/>
                </a:solidFill>
              </a:rPr>
              <a:t>Infected domestic and wild mammals, fowl and humans; infection of foxes produces an encephalitis simulating rabies; asymptomatic fecal carriage in man (5%) and animals; frequently found in free-living water and mud; seasonal use of silage as fodder is frequently followed by an increased incidence of listeriosis in </a:t>
            </a:r>
            <a:r>
              <a:rPr lang="en-US" dirty="0" smtClean="0">
                <a:solidFill>
                  <a:srgbClr val="002060"/>
                </a:solidFill>
              </a:rPr>
              <a:t>animals.</a:t>
            </a:r>
          </a:p>
          <a:p>
            <a:pPr>
              <a:buFont typeface="Wingdings" charset="2"/>
              <a:buChar char="Ø"/>
            </a:pPr>
            <a:r>
              <a:rPr lang="en-US" dirty="0" smtClean="0">
                <a:solidFill>
                  <a:srgbClr val="002060"/>
                </a:solidFill>
              </a:rPr>
              <a:t>All </a:t>
            </a:r>
            <a:r>
              <a:rPr lang="en-US" dirty="0">
                <a:solidFill>
                  <a:srgbClr val="002060"/>
                </a:solidFill>
              </a:rPr>
              <a:t>Listeria species are ubiquitously distributed in nature and can often be found in soil, decaying plants, sewage, silage, dust, and water (3, 19</a:t>
            </a:r>
            <a:r>
              <a:rPr lang="en-US" dirty="0" smtClean="0">
                <a:solidFill>
                  <a:srgbClr val="002060"/>
                </a:solidFill>
              </a:rPr>
              <a:t>). It </a:t>
            </a:r>
            <a:r>
              <a:rPr lang="en-US" dirty="0">
                <a:solidFill>
                  <a:srgbClr val="002060"/>
                </a:solidFill>
              </a:rPr>
              <a:t>can be present in raw milk and foods made from raw milk. It can also live in food processing plants and contaminate a variety of processed </a:t>
            </a:r>
            <a:r>
              <a:rPr lang="en-US" dirty="0" smtClean="0">
                <a:solidFill>
                  <a:srgbClr val="002060"/>
                </a:solidFill>
              </a:rPr>
              <a:t>meats and foods.</a:t>
            </a:r>
          </a:p>
          <a:p>
            <a:r>
              <a:rPr lang="en-US" b="1" dirty="0" smtClean="0">
                <a:solidFill>
                  <a:srgbClr val="002060"/>
                </a:solidFill>
              </a:rPr>
              <a:t>Host Range</a:t>
            </a:r>
          </a:p>
          <a:p>
            <a:pPr>
              <a:buFont typeface="Wingdings" charset="2"/>
              <a:buChar char="Ø"/>
            </a:pPr>
            <a:r>
              <a:rPr lang="en-US" dirty="0">
                <a:solidFill>
                  <a:srgbClr val="002060"/>
                </a:solidFill>
              </a:rPr>
              <a:t>Mammals, birds, fish, crustaceans and </a:t>
            </a:r>
            <a:r>
              <a:rPr lang="en-US" dirty="0" smtClean="0">
                <a:solidFill>
                  <a:srgbClr val="002060"/>
                </a:solidFill>
              </a:rPr>
              <a:t>insects</a:t>
            </a:r>
            <a:endParaRPr lang="en-US" dirty="0">
              <a:solidFill>
                <a:srgbClr val="002060"/>
              </a:solidFill>
            </a:endParaRPr>
          </a:p>
        </p:txBody>
      </p:sp>
    </p:spTree>
    <p:extLst>
      <p:ext uri="{BB962C8B-B14F-4D97-AF65-F5344CB8AC3E}">
        <p14:creationId xmlns:p14="http://schemas.microsoft.com/office/powerpoint/2010/main" val="19316845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08" y="0"/>
            <a:ext cx="10018713" cy="1752599"/>
          </a:xfrm>
        </p:spPr>
        <p:txBody>
          <a:bodyPr/>
          <a:lstStyle/>
          <a:p>
            <a:r>
              <a:rPr lang="en-US" dirty="0">
                <a:solidFill>
                  <a:srgbClr val="002060"/>
                </a:solidFill>
              </a:rPr>
              <a:t>Listeria </a:t>
            </a:r>
            <a:r>
              <a:rPr lang="en-US" dirty="0" smtClean="0">
                <a:solidFill>
                  <a:srgbClr val="002060"/>
                </a:solidFill>
              </a:rPr>
              <a:t>Monocytogenes</a:t>
            </a:r>
            <a:endParaRPr lang="en-US" dirty="0">
              <a:solidFill>
                <a:srgbClr val="002060"/>
              </a:solidFill>
            </a:endParaRPr>
          </a:p>
        </p:txBody>
      </p:sp>
      <p:sp>
        <p:nvSpPr>
          <p:cNvPr id="3" name="Content Placeholder 2"/>
          <p:cNvSpPr>
            <a:spLocks noGrp="1"/>
          </p:cNvSpPr>
          <p:nvPr>
            <p:ph idx="1"/>
          </p:nvPr>
        </p:nvSpPr>
        <p:spPr>
          <a:xfrm>
            <a:off x="1484309" y="1200149"/>
            <a:ext cx="10488616" cy="5657851"/>
          </a:xfrm>
        </p:spPr>
        <p:txBody>
          <a:bodyPr>
            <a:noAutofit/>
          </a:bodyPr>
          <a:lstStyle/>
          <a:p>
            <a:r>
              <a:rPr lang="en-US" sz="1800" b="1" dirty="0">
                <a:solidFill>
                  <a:srgbClr val="002060"/>
                </a:solidFill>
              </a:rPr>
              <a:t>Predisposing </a:t>
            </a:r>
            <a:r>
              <a:rPr lang="en-US" sz="1800" b="1" dirty="0" smtClean="0">
                <a:solidFill>
                  <a:srgbClr val="002060"/>
                </a:solidFill>
              </a:rPr>
              <a:t>&amp; Occupational Risks?</a:t>
            </a:r>
          </a:p>
          <a:p>
            <a:pPr>
              <a:buFont typeface="Wingdings" charset="2"/>
              <a:buChar char="Ø"/>
            </a:pPr>
            <a:r>
              <a:rPr lang="en-US" sz="1800" dirty="0" smtClean="0">
                <a:solidFill>
                  <a:srgbClr val="002060"/>
                </a:solidFill>
              </a:rPr>
              <a:t>Pregnant women, </a:t>
            </a:r>
            <a:r>
              <a:rPr lang="en-US" sz="1800" dirty="0">
                <a:solidFill>
                  <a:srgbClr val="002060"/>
                </a:solidFill>
              </a:rPr>
              <a:t>o</a:t>
            </a:r>
            <a:r>
              <a:rPr lang="en-US" sz="1800" dirty="0" smtClean="0">
                <a:solidFill>
                  <a:srgbClr val="002060"/>
                </a:solidFill>
              </a:rPr>
              <a:t>lder adults and people with weakened Immune System</a:t>
            </a:r>
            <a:endParaRPr lang="en-US" sz="1800" dirty="0">
              <a:solidFill>
                <a:srgbClr val="002060"/>
              </a:solidFill>
            </a:endParaRPr>
          </a:p>
          <a:p>
            <a:r>
              <a:rPr lang="en-US" sz="1800" b="1" dirty="0">
                <a:solidFill>
                  <a:srgbClr val="002060"/>
                </a:solidFill>
              </a:rPr>
              <a:t>Disease</a:t>
            </a:r>
            <a:r>
              <a:rPr lang="en-US" sz="1800" b="1" dirty="0" smtClean="0">
                <a:solidFill>
                  <a:srgbClr val="002060"/>
                </a:solidFill>
              </a:rPr>
              <a:t>?</a:t>
            </a:r>
          </a:p>
          <a:p>
            <a:pPr>
              <a:buFont typeface="Wingdings" charset="2"/>
              <a:buChar char="Ø"/>
            </a:pPr>
            <a:r>
              <a:rPr lang="en-US" sz="1800" dirty="0">
                <a:solidFill>
                  <a:srgbClr val="002060"/>
                </a:solidFill>
              </a:rPr>
              <a:t>Most people with invasive listeriosis </a:t>
            </a:r>
            <a:r>
              <a:rPr lang="en-US" sz="1800" dirty="0" smtClean="0">
                <a:solidFill>
                  <a:srgbClr val="002060"/>
                </a:solidFill>
              </a:rPr>
              <a:t>(meaning </a:t>
            </a:r>
            <a:r>
              <a:rPr lang="en-US" sz="1800" dirty="0">
                <a:solidFill>
                  <a:srgbClr val="002060"/>
                </a:solidFill>
              </a:rPr>
              <a:t>the bacteria has spread beyond the gut, depend on whether the person is </a:t>
            </a:r>
            <a:r>
              <a:rPr lang="en-US" sz="1800" dirty="0" smtClean="0">
                <a:solidFill>
                  <a:srgbClr val="002060"/>
                </a:solidFill>
              </a:rPr>
              <a:t>pregnant) require </a:t>
            </a:r>
            <a:r>
              <a:rPr lang="en-US" sz="1800" dirty="0">
                <a:solidFill>
                  <a:srgbClr val="002060"/>
                </a:solidFill>
              </a:rPr>
              <a:t>hospital care, and about one in five people with the infection die. When listeriosis occurs during pregnancy, it can cause miscarriage, stillbirth, or newborn death. Listeriosis during pregnancy results in fetal loss in about 20% and newborn death in about 3% of cases</a:t>
            </a:r>
            <a:r>
              <a:rPr lang="en-US" sz="1800" dirty="0" smtClean="0">
                <a:solidFill>
                  <a:srgbClr val="002060"/>
                </a:solidFill>
              </a:rPr>
              <a:t>.</a:t>
            </a:r>
            <a:endParaRPr lang="en-US" sz="1800" dirty="0">
              <a:solidFill>
                <a:srgbClr val="002060"/>
              </a:solidFill>
            </a:endParaRPr>
          </a:p>
          <a:p>
            <a:r>
              <a:rPr lang="en-US" sz="1800" b="1" dirty="0" smtClean="0">
                <a:solidFill>
                  <a:srgbClr val="002060"/>
                </a:solidFill>
              </a:rPr>
              <a:t>Sign and Symptoms:</a:t>
            </a:r>
          </a:p>
          <a:p>
            <a:pPr lvl="1">
              <a:buFont typeface="Wingdings" charset="2"/>
              <a:buChar char="Ø"/>
            </a:pPr>
            <a:r>
              <a:rPr lang="en-US" sz="1800" b="1" dirty="0" smtClean="0">
                <a:solidFill>
                  <a:srgbClr val="002060"/>
                </a:solidFill>
              </a:rPr>
              <a:t>Pregnant </a:t>
            </a:r>
            <a:r>
              <a:rPr lang="en-US" sz="1800" b="1" dirty="0">
                <a:solidFill>
                  <a:srgbClr val="002060"/>
                </a:solidFill>
              </a:rPr>
              <a:t>women</a:t>
            </a:r>
            <a:r>
              <a:rPr lang="en-US" sz="1800" dirty="0">
                <a:solidFill>
                  <a:srgbClr val="002060"/>
                </a:solidFill>
              </a:rPr>
              <a:t>: Pregnant women typically experience only </a:t>
            </a:r>
            <a:r>
              <a:rPr lang="en-US" sz="1800" u="sng" dirty="0">
                <a:solidFill>
                  <a:srgbClr val="002060"/>
                </a:solidFill>
              </a:rPr>
              <a:t>fever</a:t>
            </a:r>
            <a:r>
              <a:rPr lang="en-US" sz="1800" dirty="0">
                <a:solidFill>
                  <a:srgbClr val="002060"/>
                </a:solidFill>
              </a:rPr>
              <a:t> and other </a:t>
            </a:r>
            <a:r>
              <a:rPr lang="en-US" sz="1800" u="sng" dirty="0">
                <a:solidFill>
                  <a:srgbClr val="002060"/>
                </a:solidFill>
              </a:rPr>
              <a:t>flu-like symptoms</a:t>
            </a:r>
            <a:r>
              <a:rPr lang="en-US" sz="1800" dirty="0">
                <a:solidFill>
                  <a:srgbClr val="002060"/>
                </a:solidFill>
              </a:rPr>
              <a:t>, such as </a:t>
            </a:r>
            <a:r>
              <a:rPr lang="en-US" sz="1800" u="sng" dirty="0">
                <a:solidFill>
                  <a:srgbClr val="002060"/>
                </a:solidFill>
              </a:rPr>
              <a:t>fatigue</a:t>
            </a:r>
            <a:r>
              <a:rPr lang="en-US" sz="1800" dirty="0">
                <a:solidFill>
                  <a:srgbClr val="002060"/>
                </a:solidFill>
              </a:rPr>
              <a:t> and </a:t>
            </a:r>
            <a:r>
              <a:rPr lang="en-US" sz="1800" u="sng" dirty="0">
                <a:solidFill>
                  <a:srgbClr val="002060"/>
                </a:solidFill>
              </a:rPr>
              <a:t>muscle aches</a:t>
            </a:r>
            <a:r>
              <a:rPr lang="en-US" sz="1800" dirty="0">
                <a:solidFill>
                  <a:srgbClr val="002060"/>
                </a:solidFill>
              </a:rPr>
              <a:t>. However, infections during pregnancy can lead to miscarriage, stillbirth, premature delivery, or life-threatening infection of the newborn.</a:t>
            </a:r>
          </a:p>
          <a:p>
            <a:pPr lvl="1">
              <a:buFont typeface="Wingdings" charset="2"/>
              <a:buChar char="Ø"/>
            </a:pPr>
            <a:r>
              <a:rPr lang="en-US" sz="1800" b="1" dirty="0">
                <a:solidFill>
                  <a:srgbClr val="002060"/>
                </a:solidFill>
              </a:rPr>
              <a:t>People other than pregnant women</a:t>
            </a:r>
            <a:r>
              <a:rPr lang="en-US" sz="1800" dirty="0">
                <a:solidFill>
                  <a:srgbClr val="002060"/>
                </a:solidFill>
              </a:rPr>
              <a:t>: Symptoms can include </a:t>
            </a:r>
            <a:r>
              <a:rPr lang="en-US" sz="1800" u="sng" dirty="0">
                <a:solidFill>
                  <a:srgbClr val="002060"/>
                </a:solidFill>
              </a:rPr>
              <a:t>headache, stiff neck, confusion, loss of balance, and convulsions</a:t>
            </a:r>
            <a:r>
              <a:rPr lang="en-US" sz="1800" dirty="0">
                <a:solidFill>
                  <a:srgbClr val="002060"/>
                </a:solidFill>
              </a:rPr>
              <a:t> in addition to fever and muscle aches.</a:t>
            </a:r>
          </a:p>
          <a:p>
            <a:pPr lvl="1">
              <a:buFont typeface="Wingdings" charset="2"/>
              <a:buChar char="Ø"/>
            </a:pPr>
            <a:r>
              <a:rPr lang="en-US" sz="1800" dirty="0">
                <a:solidFill>
                  <a:srgbClr val="002060"/>
                </a:solidFill>
              </a:rPr>
              <a:t>People with invasive listeriosis usually </a:t>
            </a:r>
            <a:r>
              <a:rPr lang="en-US" sz="1800" u="sng" dirty="0">
                <a:solidFill>
                  <a:srgbClr val="002060"/>
                </a:solidFill>
              </a:rPr>
              <a:t>report symptoms </a:t>
            </a:r>
            <a:r>
              <a:rPr lang="en-US" sz="1800" dirty="0">
                <a:solidFill>
                  <a:srgbClr val="002060"/>
                </a:solidFill>
              </a:rPr>
              <a:t>starting </a:t>
            </a:r>
            <a:r>
              <a:rPr lang="en-US" sz="1800" u="sng" dirty="0">
                <a:solidFill>
                  <a:srgbClr val="002060"/>
                </a:solidFill>
              </a:rPr>
              <a:t>1 to 4 weeks </a:t>
            </a:r>
            <a:r>
              <a:rPr lang="en-US" sz="1800" dirty="0">
                <a:solidFill>
                  <a:srgbClr val="002060"/>
                </a:solidFill>
              </a:rPr>
              <a:t>after eating food contaminated with </a:t>
            </a:r>
            <a:r>
              <a:rPr lang="en-US" sz="1800" i="1" dirty="0">
                <a:solidFill>
                  <a:srgbClr val="002060"/>
                </a:solidFill>
              </a:rPr>
              <a:t>Listeria</a:t>
            </a:r>
            <a:r>
              <a:rPr lang="en-US" sz="1800" dirty="0">
                <a:solidFill>
                  <a:srgbClr val="002060"/>
                </a:solidFill>
              </a:rPr>
              <a:t>; some people have reported symptoms starting as late as 70 days after exposure or as early as the same day of exposure</a:t>
            </a:r>
            <a:r>
              <a:rPr lang="en-US" sz="1800" dirty="0" smtClean="0">
                <a:solidFill>
                  <a:srgbClr val="002060"/>
                </a:solidFill>
              </a:rPr>
              <a:t>.</a:t>
            </a:r>
            <a:endParaRPr lang="en-US" sz="1800" dirty="0">
              <a:solidFill>
                <a:srgbClr val="002060"/>
              </a:solidFill>
            </a:endParaRPr>
          </a:p>
        </p:txBody>
      </p:sp>
    </p:spTree>
    <p:extLst>
      <p:ext uri="{BB962C8B-B14F-4D97-AF65-F5344CB8AC3E}">
        <p14:creationId xmlns:p14="http://schemas.microsoft.com/office/powerpoint/2010/main" val="1639354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t="28750"/>
          <a:stretch/>
        </p:blipFill>
        <p:spPr>
          <a:xfrm>
            <a:off x="128903" y="1600199"/>
            <a:ext cx="5300347" cy="4886325"/>
          </a:xfrm>
          <a:prstGeom prst="rect">
            <a:avLst/>
          </a:prstGeom>
        </p:spPr>
      </p:pic>
      <p:pic>
        <p:nvPicPr>
          <p:cNvPr id="5" name="Picture 4"/>
          <p:cNvPicPr>
            <a:picLocks noChangeAspect="1"/>
          </p:cNvPicPr>
          <p:nvPr/>
        </p:nvPicPr>
        <p:blipFill>
          <a:blip r:embed="rId3"/>
          <a:stretch>
            <a:fillRect/>
          </a:stretch>
        </p:blipFill>
        <p:spPr>
          <a:xfrm>
            <a:off x="5529263" y="2114548"/>
            <a:ext cx="6405562" cy="3857625"/>
          </a:xfrm>
          <a:prstGeom prst="rect">
            <a:avLst/>
          </a:prstGeom>
        </p:spPr>
      </p:pic>
      <p:sp>
        <p:nvSpPr>
          <p:cNvPr id="6" name="Title 1"/>
          <p:cNvSpPr txBox="1">
            <a:spLocks/>
          </p:cNvSpPr>
          <p:nvPr/>
        </p:nvSpPr>
        <p:spPr>
          <a:xfrm>
            <a:off x="1184270" y="376237"/>
            <a:ext cx="10018713" cy="1752599"/>
          </a:xfrm>
          <a:prstGeom prst="rect">
            <a:avLst/>
          </a:prstGeom>
        </p:spPr>
        <p:txBody>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solidFill>
                  <a:srgbClr val="002060"/>
                </a:solidFill>
              </a:rPr>
              <a:t>Who is at Risk?</a:t>
            </a:r>
            <a:endParaRPr lang="en-US" dirty="0">
              <a:solidFill>
                <a:srgbClr val="002060"/>
              </a:solidFill>
            </a:endParaRPr>
          </a:p>
        </p:txBody>
      </p:sp>
    </p:spTree>
    <p:extLst>
      <p:ext uri="{BB962C8B-B14F-4D97-AF65-F5344CB8AC3E}">
        <p14:creationId xmlns:p14="http://schemas.microsoft.com/office/powerpoint/2010/main" val="14275035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414337"/>
            <a:ext cx="10018713" cy="1752599"/>
          </a:xfrm>
        </p:spPr>
        <p:txBody>
          <a:bodyPr/>
          <a:lstStyle/>
          <a:p>
            <a:r>
              <a:rPr lang="en-US" b="1" dirty="0">
                <a:solidFill>
                  <a:srgbClr val="002060"/>
                </a:solidFill>
              </a:rPr>
              <a:t>Infectious </a:t>
            </a:r>
            <a:r>
              <a:rPr lang="en-US" b="1" dirty="0" smtClean="0">
                <a:solidFill>
                  <a:srgbClr val="002060"/>
                </a:solidFill>
              </a:rPr>
              <a:t>Dose &amp; </a:t>
            </a:r>
            <a:r>
              <a:rPr lang="en-US" b="1" dirty="0">
                <a:solidFill>
                  <a:srgbClr val="002060"/>
                </a:solidFill>
              </a:rPr>
              <a:t>Mode of </a:t>
            </a:r>
            <a:r>
              <a:rPr lang="en-US" b="1" dirty="0" smtClean="0">
                <a:solidFill>
                  <a:srgbClr val="002060"/>
                </a:solidFill>
              </a:rPr>
              <a:t>transmission</a:t>
            </a:r>
            <a:r>
              <a:rPr lang="en-US" b="1" dirty="0">
                <a:solidFill>
                  <a:srgbClr val="002060"/>
                </a:solidFill>
              </a:rPr>
              <a:t/>
            </a:r>
            <a:br>
              <a:rPr lang="en-US" b="1" dirty="0">
                <a:solidFill>
                  <a:srgbClr val="002060"/>
                </a:solidFill>
              </a:rPr>
            </a:br>
            <a:endParaRPr lang="en-US" b="1" dirty="0">
              <a:solidFill>
                <a:srgbClr val="002060"/>
              </a:solidFill>
            </a:endParaRPr>
          </a:p>
        </p:txBody>
      </p:sp>
      <p:sp>
        <p:nvSpPr>
          <p:cNvPr id="3" name="Content Placeholder 2"/>
          <p:cNvSpPr>
            <a:spLocks noGrp="1"/>
          </p:cNvSpPr>
          <p:nvPr>
            <p:ph idx="1"/>
          </p:nvPr>
        </p:nvSpPr>
        <p:spPr>
          <a:xfrm>
            <a:off x="1484310" y="1766887"/>
            <a:ext cx="10018713" cy="3962401"/>
          </a:xfrm>
        </p:spPr>
        <p:txBody>
          <a:bodyPr>
            <a:normAutofit/>
          </a:bodyPr>
          <a:lstStyle/>
          <a:p>
            <a:pPr>
              <a:buFont typeface="Wingdings" charset="2"/>
              <a:buChar char="Ø"/>
            </a:pPr>
            <a:r>
              <a:rPr lang="en-US" dirty="0" smtClean="0">
                <a:solidFill>
                  <a:srgbClr val="002060"/>
                </a:solidFill>
              </a:rPr>
              <a:t>Infectious </a:t>
            </a:r>
            <a:r>
              <a:rPr lang="en-US" dirty="0">
                <a:solidFill>
                  <a:srgbClr val="002060"/>
                </a:solidFill>
              </a:rPr>
              <a:t>dose was determined as </a:t>
            </a:r>
            <a:r>
              <a:rPr lang="en-US" dirty="0" smtClean="0">
                <a:solidFill>
                  <a:srgbClr val="002060"/>
                </a:solidFill>
              </a:rPr>
              <a:t>10</a:t>
            </a:r>
            <a:r>
              <a:rPr lang="en-US" baseline="30000" dirty="0" smtClean="0">
                <a:solidFill>
                  <a:srgbClr val="002060"/>
                </a:solidFill>
              </a:rPr>
              <a:t>7</a:t>
            </a:r>
            <a:r>
              <a:rPr lang="en-US" dirty="0" smtClean="0">
                <a:solidFill>
                  <a:srgbClr val="002060"/>
                </a:solidFill>
              </a:rPr>
              <a:t> </a:t>
            </a:r>
            <a:r>
              <a:rPr lang="en-US" dirty="0">
                <a:solidFill>
                  <a:srgbClr val="002060"/>
                </a:solidFill>
              </a:rPr>
              <a:t>CFU. Other papers suggest even 100 CFU</a:t>
            </a:r>
            <a:r>
              <a:rPr lang="en-US" dirty="0" smtClean="0">
                <a:solidFill>
                  <a:srgbClr val="002060"/>
                </a:solidFill>
              </a:rPr>
              <a:t>.</a:t>
            </a:r>
          </a:p>
          <a:p>
            <a:pPr>
              <a:buFont typeface="Wingdings" charset="2"/>
              <a:buChar char="Ø"/>
            </a:pPr>
            <a:r>
              <a:rPr lang="en-US" dirty="0" smtClean="0">
                <a:solidFill>
                  <a:srgbClr val="002060"/>
                </a:solidFill>
              </a:rPr>
              <a:t>In </a:t>
            </a:r>
            <a:r>
              <a:rPr lang="en-US" dirty="0">
                <a:solidFill>
                  <a:srgbClr val="002060"/>
                </a:solidFill>
              </a:rPr>
              <a:t>neonates, transmission from </a:t>
            </a:r>
            <a:r>
              <a:rPr lang="en-US" u="sng" dirty="0">
                <a:solidFill>
                  <a:srgbClr val="002060"/>
                </a:solidFill>
              </a:rPr>
              <a:t>mother to fetus</a:t>
            </a:r>
            <a:r>
              <a:rPr lang="en-US" dirty="0">
                <a:solidFill>
                  <a:srgbClr val="002060"/>
                </a:solidFill>
              </a:rPr>
              <a:t> in utero or during passage through infected birth canal; </a:t>
            </a:r>
            <a:r>
              <a:rPr lang="en-US" u="sng" dirty="0">
                <a:solidFill>
                  <a:srgbClr val="002060"/>
                </a:solidFill>
              </a:rPr>
              <a:t>direct contact with infectious material or soil contaminated with infected animal feces</a:t>
            </a:r>
            <a:r>
              <a:rPr lang="en-US" dirty="0">
                <a:solidFill>
                  <a:srgbClr val="002060"/>
                </a:solidFill>
              </a:rPr>
              <a:t> can result in </a:t>
            </a:r>
            <a:r>
              <a:rPr lang="en-US" dirty="0" smtClean="0">
                <a:solidFill>
                  <a:srgbClr val="002060"/>
                </a:solidFill>
              </a:rPr>
              <a:t>popular </a:t>
            </a:r>
            <a:r>
              <a:rPr lang="en-US" dirty="0">
                <a:solidFill>
                  <a:srgbClr val="002060"/>
                </a:solidFill>
              </a:rPr>
              <a:t>lesions on hands and arms; </a:t>
            </a:r>
            <a:r>
              <a:rPr lang="en-US" u="sng" dirty="0">
                <a:solidFill>
                  <a:srgbClr val="002060"/>
                </a:solidFill>
              </a:rPr>
              <a:t>ingestion of contaminated food </a:t>
            </a:r>
            <a:r>
              <a:rPr lang="en-US" dirty="0">
                <a:solidFill>
                  <a:srgbClr val="002060"/>
                </a:solidFill>
              </a:rPr>
              <a:t>(vegetables and dairy products have been reported); </a:t>
            </a:r>
            <a:r>
              <a:rPr lang="en-US" u="sng" dirty="0">
                <a:solidFill>
                  <a:srgbClr val="002060"/>
                </a:solidFill>
              </a:rPr>
              <a:t>venereal contact and inhalation </a:t>
            </a:r>
            <a:r>
              <a:rPr lang="en-US" dirty="0">
                <a:solidFill>
                  <a:srgbClr val="002060"/>
                </a:solidFill>
              </a:rPr>
              <a:t>of the organism is possible; nursery outbreaks </a:t>
            </a:r>
            <a:r>
              <a:rPr lang="en-US" u="sng" dirty="0">
                <a:solidFill>
                  <a:srgbClr val="002060"/>
                </a:solidFill>
              </a:rPr>
              <a:t>via hands of medical </a:t>
            </a:r>
            <a:r>
              <a:rPr lang="en-US" u="sng" dirty="0" smtClean="0">
                <a:solidFill>
                  <a:srgbClr val="002060"/>
                </a:solidFill>
              </a:rPr>
              <a:t>staff.</a:t>
            </a:r>
          </a:p>
        </p:txBody>
      </p:sp>
    </p:spTree>
    <p:extLst>
      <p:ext uri="{BB962C8B-B14F-4D97-AF65-F5344CB8AC3E}">
        <p14:creationId xmlns:p14="http://schemas.microsoft.com/office/powerpoint/2010/main" val="20140756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8573" y="90490"/>
            <a:ext cx="10018713" cy="1752599"/>
          </a:xfrm>
        </p:spPr>
        <p:txBody>
          <a:bodyPr>
            <a:normAutofit/>
          </a:bodyPr>
          <a:lstStyle/>
          <a:p>
            <a:r>
              <a:rPr lang="en-US" dirty="0" smtClean="0"/>
              <a:t/>
            </a:r>
            <a:br>
              <a:rPr lang="en-US" dirty="0" smtClean="0"/>
            </a:br>
            <a:endParaRPr lang="en-US" dirty="0"/>
          </a:p>
        </p:txBody>
      </p:sp>
      <p:sp>
        <p:nvSpPr>
          <p:cNvPr id="3" name="Content Placeholder 2"/>
          <p:cNvSpPr>
            <a:spLocks noGrp="1"/>
          </p:cNvSpPr>
          <p:nvPr>
            <p:ph idx="1"/>
          </p:nvPr>
        </p:nvSpPr>
        <p:spPr>
          <a:xfrm>
            <a:off x="2013739" y="1938336"/>
            <a:ext cx="8959853" cy="4529137"/>
          </a:xfrm>
        </p:spPr>
        <p:txBody>
          <a:bodyPr>
            <a:normAutofit fontScale="85000" lnSpcReduction="20000"/>
          </a:bodyPr>
          <a:lstStyle/>
          <a:p>
            <a:pPr marL="0" indent="0">
              <a:buNone/>
            </a:pPr>
            <a:r>
              <a:rPr lang="en-US" sz="3800" dirty="0" smtClean="0">
                <a:solidFill>
                  <a:srgbClr val="002060"/>
                </a:solidFill>
              </a:rPr>
              <a:t>Fun Facts:  </a:t>
            </a:r>
          </a:p>
          <a:p>
            <a:pPr>
              <a:buFont typeface="Wingdings" charset="2"/>
              <a:buChar char="Ø"/>
            </a:pPr>
            <a:r>
              <a:rPr lang="en-US" dirty="0" smtClean="0">
                <a:solidFill>
                  <a:srgbClr val="002060"/>
                </a:solidFill>
              </a:rPr>
              <a:t>It </a:t>
            </a:r>
            <a:r>
              <a:rPr lang="en-US" dirty="0">
                <a:solidFill>
                  <a:srgbClr val="002060"/>
                </a:solidFill>
              </a:rPr>
              <a:t>is possible for vegetables to become contaminated by </a:t>
            </a:r>
            <a:r>
              <a:rPr lang="en-US" b="1" dirty="0">
                <a:solidFill>
                  <a:srgbClr val="002060"/>
                </a:solidFill>
              </a:rPr>
              <a:t>Listeria</a:t>
            </a:r>
            <a:r>
              <a:rPr lang="en-US" dirty="0">
                <a:solidFill>
                  <a:srgbClr val="002060"/>
                </a:solidFill>
              </a:rPr>
              <a:t> when growing in contaminated soil, or when manure is used </a:t>
            </a:r>
            <a:r>
              <a:rPr lang="en-US" dirty="0" smtClean="0">
                <a:solidFill>
                  <a:srgbClr val="002060"/>
                </a:solidFill>
              </a:rPr>
              <a:t>a fertilizer</a:t>
            </a:r>
          </a:p>
          <a:p>
            <a:pPr>
              <a:buFont typeface="Wingdings" charset="2"/>
              <a:buChar char="Ø"/>
            </a:pPr>
            <a:r>
              <a:rPr lang="en-US" dirty="0" smtClean="0">
                <a:solidFill>
                  <a:srgbClr val="002060"/>
                </a:solidFill>
              </a:rPr>
              <a:t> Pregnant </a:t>
            </a:r>
            <a:r>
              <a:rPr lang="en-US" dirty="0">
                <a:solidFill>
                  <a:srgbClr val="002060"/>
                </a:solidFill>
              </a:rPr>
              <a:t>Hispanic women are </a:t>
            </a:r>
            <a:r>
              <a:rPr lang="en-US" b="1" dirty="0">
                <a:solidFill>
                  <a:srgbClr val="002060"/>
                </a:solidFill>
              </a:rPr>
              <a:t>24 times more likely</a:t>
            </a:r>
            <a:r>
              <a:rPr lang="en-US" dirty="0">
                <a:solidFill>
                  <a:srgbClr val="002060"/>
                </a:solidFill>
              </a:rPr>
              <a:t> than the general population to get </a:t>
            </a:r>
            <a:r>
              <a:rPr lang="en-US" i="1" dirty="0">
                <a:solidFill>
                  <a:srgbClr val="002060"/>
                </a:solidFill>
              </a:rPr>
              <a:t>Listeria</a:t>
            </a:r>
            <a:r>
              <a:rPr lang="en-US" dirty="0">
                <a:solidFill>
                  <a:srgbClr val="002060"/>
                </a:solidFill>
              </a:rPr>
              <a:t> infection</a:t>
            </a:r>
            <a:r>
              <a:rPr lang="en-US" dirty="0" smtClean="0">
                <a:solidFill>
                  <a:srgbClr val="002060"/>
                </a:solidFill>
              </a:rPr>
              <a:t>.</a:t>
            </a:r>
          </a:p>
          <a:p>
            <a:pPr>
              <a:buFont typeface="Wingdings" charset="2"/>
              <a:buChar char="Ø"/>
            </a:pPr>
            <a:r>
              <a:rPr lang="en-US" dirty="0" smtClean="0">
                <a:solidFill>
                  <a:srgbClr val="002060"/>
                </a:solidFill>
              </a:rPr>
              <a:t> The </a:t>
            </a:r>
            <a:r>
              <a:rPr lang="en-US" dirty="0">
                <a:solidFill>
                  <a:srgbClr val="002060"/>
                </a:solidFill>
              </a:rPr>
              <a:t>genus Listeria consists of </a:t>
            </a:r>
            <a:r>
              <a:rPr lang="en-US" b="1" dirty="0">
                <a:solidFill>
                  <a:srgbClr val="002060"/>
                </a:solidFill>
              </a:rPr>
              <a:t>six species</a:t>
            </a:r>
            <a:r>
              <a:rPr lang="en-US" dirty="0">
                <a:solidFill>
                  <a:srgbClr val="002060"/>
                </a:solidFill>
              </a:rPr>
              <a:t>: </a:t>
            </a:r>
          </a:p>
          <a:p>
            <a:pPr marL="457200" indent="-457200">
              <a:buFont typeface="+mj-lt"/>
              <a:buAutoNum type="arabicPeriod"/>
            </a:pPr>
            <a:r>
              <a:rPr lang="en-US" dirty="0">
                <a:solidFill>
                  <a:srgbClr val="002060"/>
                </a:solidFill>
              </a:rPr>
              <a:t>L. monocytogenes </a:t>
            </a:r>
          </a:p>
          <a:p>
            <a:pPr marL="457200" indent="-457200">
              <a:buFont typeface="+mj-lt"/>
              <a:buAutoNum type="arabicPeriod"/>
            </a:pPr>
            <a:r>
              <a:rPr lang="en-US" dirty="0">
                <a:solidFill>
                  <a:srgbClr val="002060"/>
                </a:solidFill>
              </a:rPr>
              <a:t>L. ivanovii</a:t>
            </a:r>
          </a:p>
          <a:p>
            <a:pPr marL="457200" indent="-457200">
              <a:buFont typeface="+mj-lt"/>
              <a:buAutoNum type="arabicPeriod"/>
            </a:pPr>
            <a:r>
              <a:rPr lang="en-US" dirty="0">
                <a:solidFill>
                  <a:srgbClr val="002060"/>
                </a:solidFill>
              </a:rPr>
              <a:t>L. innocua </a:t>
            </a:r>
          </a:p>
          <a:p>
            <a:pPr marL="457200" indent="-457200">
              <a:buFont typeface="+mj-lt"/>
              <a:buAutoNum type="arabicPeriod"/>
            </a:pPr>
            <a:r>
              <a:rPr lang="en-US" dirty="0">
                <a:solidFill>
                  <a:srgbClr val="002060"/>
                </a:solidFill>
              </a:rPr>
              <a:t>L. welshimeri </a:t>
            </a:r>
          </a:p>
          <a:p>
            <a:pPr marL="457200" indent="-457200">
              <a:buFont typeface="+mj-lt"/>
              <a:buAutoNum type="arabicPeriod"/>
            </a:pPr>
            <a:r>
              <a:rPr lang="en-US" dirty="0">
                <a:solidFill>
                  <a:srgbClr val="002060"/>
                </a:solidFill>
              </a:rPr>
              <a:t>L. seeligeri </a:t>
            </a:r>
          </a:p>
          <a:p>
            <a:pPr marL="457200" indent="-457200">
              <a:buFont typeface="+mj-lt"/>
              <a:buAutoNum type="arabicPeriod"/>
            </a:pPr>
            <a:r>
              <a:rPr lang="en-US" dirty="0">
                <a:solidFill>
                  <a:srgbClr val="002060"/>
                </a:solidFill>
              </a:rPr>
              <a:t>L. grayi</a:t>
            </a:r>
          </a:p>
          <a:p>
            <a:pPr>
              <a:buFont typeface="Wingdings" charset="2"/>
              <a:buChar char="Ø"/>
            </a:pPr>
            <a:endParaRPr lang="en-US" dirty="0">
              <a:solidFill>
                <a:srgbClr val="002060"/>
              </a:solidFill>
            </a:endParaRPr>
          </a:p>
        </p:txBody>
      </p:sp>
      <p:sp>
        <p:nvSpPr>
          <p:cNvPr id="5" name="Title 1"/>
          <p:cNvSpPr txBox="1">
            <a:spLocks/>
          </p:cNvSpPr>
          <p:nvPr/>
        </p:nvSpPr>
        <p:spPr>
          <a:xfrm>
            <a:off x="1484310" y="185737"/>
            <a:ext cx="10018713" cy="17525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solidFill>
                  <a:srgbClr val="002060"/>
                </a:solidFill>
              </a:rPr>
              <a:t>Listeria Monocytogenes</a:t>
            </a:r>
          </a:p>
        </p:txBody>
      </p:sp>
    </p:spTree>
    <p:extLst>
      <p:ext uri="{BB962C8B-B14F-4D97-AF65-F5344CB8AC3E}">
        <p14:creationId xmlns:p14="http://schemas.microsoft.com/office/powerpoint/2010/main" val="3797620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242888"/>
            <a:ext cx="10018713" cy="2195511"/>
          </a:xfrm>
        </p:spPr>
        <p:txBody>
          <a:bodyPr/>
          <a:lstStyle/>
          <a:p>
            <a:r>
              <a:rPr lang="en-US" dirty="0" smtClean="0">
                <a:solidFill>
                  <a:srgbClr val="002060"/>
                </a:solidFill>
              </a:rPr>
              <a:t>References</a:t>
            </a:r>
            <a:endParaRPr lang="en-US" dirty="0">
              <a:solidFill>
                <a:srgbClr val="002060"/>
              </a:solidFill>
            </a:endParaRPr>
          </a:p>
        </p:txBody>
      </p:sp>
      <p:sp>
        <p:nvSpPr>
          <p:cNvPr id="3" name="Content Placeholder 2"/>
          <p:cNvSpPr>
            <a:spLocks noGrp="1"/>
          </p:cNvSpPr>
          <p:nvPr>
            <p:ph idx="1"/>
          </p:nvPr>
        </p:nvSpPr>
        <p:spPr>
          <a:xfrm>
            <a:off x="1484310" y="2438399"/>
            <a:ext cx="10018713" cy="3990976"/>
          </a:xfrm>
        </p:spPr>
        <p:txBody>
          <a:bodyPr>
            <a:normAutofit fontScale="92500" lnSpcReduction="20000"/>
          </a:bodyPr>
          <a:lstStyle/>
          <a:p>
            <a:r>
              <a:rPr lang="en-US" dirty="0">
                <a:solidFill>
                  <a:srgbClr val="FF0000"/>
                </a:solidFill>
                <a:hlinkClick r:id="rId2"/>
              </a:rPr>
              <a:t>https://www.livescience.com/50582-what-is-listeria.html</a:t>
            </a:r>
            <a:r>
              <a:rPr lang="en-US" dirty="0">
                <a:solidFill>
                  <a:srgbClr val="FF0000"/>
                </a:solidFill>
              </a:rPr>
              <a:t> </a:t>
            </a:r>
            <a:endParaRPr lang="en-US" dirty="0" smtClean="0">
              <a:solidFill>
                <a:srgbClr val="FF0000"/>
              </a:solidFill>
            </a:endParaRPr>
          </a:p>
          <a:p>
            <a:r>
              <a:rPr lang="en-US" dirty="0">
                <a:solidFill>
                  <a:srgbClr val="FF0000"/>
                </a:solidFill>
                <a:hlinkClick r:id="rId3"/>
              </a:rPr>
              <a:t>https://</a:t>
            </a:r>
            <a:r>
              <a:rPr lang="en-US" dirty="0" smtClean="0">
                <a:solidFill>
                  <a:srgbClr val="FF0000"/>
                </a:solidFill>
                <a:hlinkClick r:id="rId3"/>
              </a:rPr>
              <a:t>en.wikipedia.org/wiki/Listeria_monocytogenes</a:t>
            </a:r>
            <a:r>
              <a:rPr lang="en-US" dirty="0" smtClean="0">
                <a:solidFill>
                  <a:srgbClr val="FF0000"/>
                </a:solidFill>
              </a:rPr>
              <a:t> </a:t>
            </a:r>
          </a:p>
          <a:p>
            <a:r>
              <a:rPr lang="en-US" dirty="0">
                <a:solidFill>
                  <a:srgbClr val="FF0000"/>
                </a:solidFill>
                <a:hlinkClick r:id="rId4"/>
              </a:rPr>
              <a:t>http://</a:t>
            </a:r>
            <a:r>
              <a:rPr lang="en-US" dirty="0" smtClean="0">
                <a:solidFill>
                  <a:srgbClr val="FF0000"/>
                </a:solidFill>
                <a:hlinkClick r:id="rId4"/>
              </a:rPr>
              <a:t>www.halton.ca/cms/One.aspx?portalId=8310&amp;pageId=13640</a:t>
            </a:r>
            <a:r>
              <a:rPr lang="en-US" dirty="0" smtClean="0">
                <a:solidFill>
                  <a:srgbClr val="FF0000"/>
                </a:solidFill>
              </a:rPr>
              <a:t> </a:t>
            </a:r>
          </a:p>
          <a:p>
            <a:r>
              <a:rPr lang="en-US" dirty="0">
                <a:solidFill>
                  <a:srgbClr val="FF0000"/>
                </a:solidFill>
                <a:hlinkClick r:id="rId5"/>
              </a:rPr>
              <a:t>http://www.foodsafetynews.com/2014/10/study-measures-global-burden-of-listeria/#.</a:t>
            </a:r>
            <a:r>
              <a:rPr lang="en-US" dirty="0" smtClean="0">
                <a:solidFill>
                  <a:srgbClr val="FF0000"/>
                </a:solidFill>
                <a:hlinkClick r:id="rId5"/>
              </a:rPr>
              <a:t>WfTEGxNSzVo</a:t>
            </a:r>
            <a:r>
              <a:rPr lang="en-US" dirty="0" smtClean="0">
                <a:solidFill>
                  <a:srgbClr val="FF0000"/>
                </a:solidFill>
              </a:rPr>
              <a:t> </a:t>
            </a:r>
          </a:p>
          <a:p>
            <a:r>
              <a:rPr lang="en-US" dirty="0">
                <a:hlinkClick r:id="rId6"/>
              </a:rPr>
              <a:t>https://</a:t>
            </a:r>
            <a:r>
              <a:rPr lang="en-US" dirty="0" smtClean="0">
                <a:hlinkClick r:id="rId6"/>
              </a:rPr>
              <a:t>www.foodsafety.gov/poisoning/causes/bacteriaviruses/listeria/index.html</a:t>
            </a:r>
            <a:r>
              <a:rPr lang="en-US" dirty="0" smtClean="0"/>
              <a:t> </a:t>
            </a:r>
          </a:p>
          <a:p>
            <a:r>
              <a:rPr lang="en-US" dirty="0">
                <a:solidFill>
                  <a:srgbClr val="FF0000"/>
                </a:solidFill>
                <a:hlinkClick r:id="rId7"/>
              </a:rPr>
              <a:t>https://</a:t>
            </a:r>
            <a:r>
              <a:rPr lang="en-US" dirty="0" smtClean="0">
                <a:solidFill>
                  <a:srgbClr val="FF0000"/>
                </a:solidFill>
                <a:hlinkClick r:id="rId7"/>
              </a:rPr>
              <a:t>www.cdc.gov/listeria/risk.html</a:t>
            </a:r>
            <a:r>
              <a:rPr lang="en-US" dirty="0" smtClean="0">
                <a:solidFill>
                  <a:srgbClr val="FF0000"/>
                </a:solidFill>
              </a:rPr>
              <a:t> </a:t>
            </a:r>
          </a:p>
          <a:p>
            <a:r>
              <a:rPr lang="en-US" dirty="0">
                <a:solidFill>
                  <a:srgbClr val="FF0000"/>
                </a:solidFill>
                <a:hlinkClick r:id="rId8"/>
              </a:rPr>
              <a:t>https://www.msdsonline.com/resources/msds-resources/free-safety-data-sheet-index/listeria-monocytogenes</a:t>
            </a:r>
            <a:r>
              <a:rPr lang="en-US" dirty="0" smtClean="0">
                <a:solidFill>
                  <a:srgbClr val="FF0000"/>
                </a:solidFill>
                <a:hlinkClick r:id="rId8"/>
              </a:rPr>
              <a:t>/</a:t>
            </a:r>
            <a:r>
              <a:rPr lang="en-US" dirty="0" smtClean="0">
                <a:solidFill>
                  <a:srgbClr val="FF0000"/>
                </a:solidFill>
              </a:rPr>
              <a:t> </a:t>
            </a:r>
          </a:p>
          <a:p>
            <a:r>
              <a:rPr lang="en-US" dirty="0">
                <a:solidFill>
                  <a:srgbClr val="FF0000"/>
                </a:solidFill>
                <a:hlinkClick r:id="rId9"/>
              </a:rPr>
              <a:t>https://</a:t>
            </a:r>
            <a:r>
              <a:rPr lang="en-US" dirty="0" smtClean="0">
                <a:solidFill>
                  <a:srgbClr val="FF0000"/>
                </a:solidFill>
                <a:hlinkClick r:id="rId9"/>
              </a:rPr>
              <a:t>image3.slideserve.com/6620525/listeria-monocytogenes1-n.jpg</a:t>
            </a:r>
            <a:r>
              <a:rPr lang="en-US" dirty="0" smtClean="0">
                <a:solidFill>
                  <a:srgbClr val="FF0000"/>
                </a:solidFill>
              </a:rPr>
              <a:t> </a:t>
            </a:r>
            <a:endParaRPr lang="en-US" dirty="0">
              <a:solidFill>
                <a:srgbClr val="FF0000"/>
              </a:solidFill>
            </a:endParaRPr>
          </a:p>
          <a:p>
            <a:endParaRPr lang="en-US" dirty="0"/>
          </a:p>
        </p:txBody>
      </p:sp>
    </p:spTree>
    <p:extLst>
      <p:ext uri="{BB962C8B-B14F-4D97-AF65-F5344CB8AC3E}">
        <p14:creationId xmlns:p14="http://schemas.microsoft.com/office/powerpoint/2010/main" val="14443257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Salmonella </a:t>
            </a:r>
            <a:r>
              <a:rPr lang="en-US" dirty="0" err="1" smtClean="0"/>
              <a:t>Enterica</a:t>
            </a:r>
            <a:endParaRPr lang="en-US" dirty="0"/>
          </a:p>
        </p:txBody>
      </p:sp>
      <p:sp>
        <p:nvSpPr>
          <p:cNvPr id="3" name="Subtitle 2"/>
          <p:cNvSpPr>
            <a:spLocks noGrp="1"/>
          </p:cNvSpPr>
          <p:nvPr>
            <p:ph type="subTitle" idx="1"/>
          </p:nvPr>
        </p:nvSpPr>
        <p:spPr/>
        <p:txBody>
          <a:bodyPr/>
          <a:lstStyle/>
          <a:p>
            <a:r>
              <a:rPr lang="en-US" dirty="0" smtClean="0"/>
              <a:t>Erika </a:t>
            </a:r>
            <a:r>
              <a:rPr lang="en-US" dirty="0" err="1" smtClean="0"/>
              <a:t>huber</a:t>
            </a:r>
            <a:endParaRPr lang="en-US" dirty="0"/>
          </a:p>
        </p:txBody>
      </p:sp>
    </p:spTree>
    <p:extLst>
      <p:ext uri="{BB962C8B-B14F-4D97-AF65-F5344CB8AC3E}">
        <p14:creationId xmlns:p14="http://schemas.microsoft.com/office/powerpoint/2010/main" val="10717620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does it naturally live?</a:t>
            </a:r>
            <a:r>
              <a:rPr lang="en-US" dirty="0"/>
              <a:t/>
            </a:r>
            <a:br>
              <a:rPr lang="en-US" dirty="0"/>
            </a:br>
            <a:r>
              <a:rPr lang="en-US" dirty="0" smtClean="0"/>
              <a:t>Natural environment? </a:t>
            </a:r>
            <a:endParaRPr lang="en-US" dirty="0"/>
          </a:p>
        </p:txBody>
      </p:sp>
      <p:sp>
        <p:nvSpPr>
          <p:cNvPr id="3" name="Content Placeholder 2"/>
          <p:cNvSpPr>
            <a:spLocks noGrp="1"/>
          </p:cNvSpPr>
          <p:nvPr>
            <p:ph idx="1"/>
          </p:nvPr>
        </p:nvSpPr>
        <p:spPr>
          <a:xfrm>
            <a:off x="1484310" y="2666999"/>
            <a:ext cx="4430715" cy="3124201"/>
          </a:xfrm>
        </p:spPr>
        <p:txBody>
          <a:bodyPr>
            <a:normAutofit fontScale="92500"/>
          </a:bodyPr>
          <a:lstStyle/>
          <a:p>
            <a:r>
              <a:rPr lang="en-US" dirty="0"/>
              <a:t>R</a:t>
            </a:r>
            <a:r>
              <a:rPr lang="en-US" dirty="0" smtClean="0"/>
              <a:t>od-shaped</a:t>
            </a:r>
          </a:p>
          <a:p>
            <a:r>
              <a:rPr lang="en-US" dirty="0" smtClean="0"/>
              <a:t>Gram-negative</a:t>
            </a:r>
          </a:p>
          <a:p>
            <a:r>
              <a:rPr lang="en-US" dirty="0" err="1" smtClean="0"/>
              <a:t>Facultatively</a:t>
            </a:r>
            <a:r>
              <a:rPr lang="en-US" dirty="0" smtClean="0"/>
              <a:t> anaerobic bacteria in the </a:t>
            </a:r>
            <a:r>
              <a:rPr lang="en-US" dirty="0" err="1" smtClean="0"/>
              <a:t>Enterobacteriaceae</a:t>
            </a:r>
            <a:r>
              <a:rPr lang="en-US" dirty="0" smtClean="0"/>
              <a:t> family</a:t>
            </a:r>
          </a:p>
          <a:p>
            <a:pPr marL="0" indent="0">
              <a:buNone/>
            </a:pPr>
            <a:endParaRPr lang="en-US" dirty="0" smtClean="0"/>
          </a:p>
          <a:p>
            <a:r>
              <a:rPr lang="en-US" dirty="0" smtClean="0"/>
              <a:t>Principal habitat is the intestinal tract of humans and other animals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05654" y="2438399"/>
            <a:ext cx="4795772" cy="4013102"/>
          </a:xfrm>
          <a:prstGeom prst="rect">
            <a:avLst/>
          </a:prstGeom>
        </p:spPr>
      </p:pic>
    </p:spTree>
    <p:extLst>
      <p:ext uri="{BB962C8B-B14F-4D97-AF65-F5344CB8AC3E}">
        <p14:creationId xmlns:p14="http://schemas.microsoft.com/office/powerpoint/2010/main" val="125819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510" y="70144"/>
            <a:ext cx="9905998" cy="1478570"/>
          </a:xfrm>
        </p:spPr>
        <p:txBody>
          <a:bodyPr/>
          <a:lstStyle/>
          <a:p>
            <a:r>
              <a:rPr lang="en-US" dirty="0" smtClean="0"/>
              <a:t>Region where it can be found</a:t>
            </a:r>
            <a:endParaRPr lang="en-US" dirty="0"/>
          </a:p>
        </p:txBody>
      </p:sp>
      <p:sp>
        <p:nvSpPr>
          <p:cNvPr id="3" name="Content Placeholder 2"/>
          <p:cNvSpPr>
            <a:spLocks noGrp="1"/>
          </p:cNvSpPr>
          <p:nvPr>
            <p:ph idx="1"/>
          </p:nvPr>
        </p:nvSpPr>
        <p:spPr>
          <a:xfrm>
            <a:off x="1898650" y="1355126"/>
            <a:ext cx="9905999" cy="5502874"/>
          </a:xfrm>
        </p:spPr>
        <p:txBody>
          <a:bodyPr>
            <a:normAutofit/>
          </a:bodyPr>
          <a:lstStyle/>
          <a:p>
            <a:r>
              <a:rPr lang="en-US" dirty="0" smtClean="0"/>
              <a:t>The epidemiology of non-typhoid salmonellosis is geographically distinct between the developed and developing regions of the world.</a:t>
            </a:r>
          </a:p>
          <a:p>
            <a:endParaRPr lang="en-US" dirty="0"/>
          </a:p>
          <a:p>
            <a:endParaRPr lang="en-US" dirty="0" smtClean="0"/>
          </a:p>
          <a:p>
            <a:endParaRPr lang="en-US" dirty="0" smtClean="0"/>
          </a:p>
          <a:p>
            <a:endParaRPr lang="en-US" dirty="0" smtClean="0"/>
          </a:p>
          <a:p>
            <a:r>
              <a:rPr lang="en-US" dirty="0" smtClean="0"/>
              <a:t>Developed world – driven by the agricultural industry as well as by the improper handling and cooking of food products.</a:t>
            </a:r>
          </a:p>
          <a:p>
            <a:r>
              <a:rPr lang="en-US" dirty="0" smtClean="0"/>
              <a:t>Developing world – associated with nosocomial outbreaks, rather than foodborne outbreaks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1228" y="2709422"/>
            <a:ext cx="3618085" cy="1818320"/>
          </a:xfrm>
          <a:prstGeom prst="rect">
            <a:avLst/>
          </a:prstGeom>
        </p:spPr>
      </p:pic>
    </p:spTree>
    <p:extLst>
      <p:ext uri="{BB962C8B-B14F-4D97-AF65-F5344CB8AC3E}">
        <p14:creationId xmlns:p14="http://schemas.microsoft.com/office/powerpoint/2010/main" val="101194045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Reservoir</a:t>
            </a:r>
            <a:endParaRPr lang="en-US" dirty="0"/>
          </a:p>
        </p:txBody>
      </p:sp>
      <p:sp>
        <p:nvSpPr>
          <p:cNvPr id="3" name="Content Placeholder 2"/>
          <p:cNvSpPr>
            <a:spLocks noGrp="1"/>
          </p:cNvSpPr>
          <p:nvPr>
            <p:ph idx="1"/>
          </p:nvPr>
        </p:nvSpPr>
        <p:spPr>
          <a:xfrm>
            <a:off x="1484311" y="2252662"/>
            <a:ext cx="10018713" cy="3124201"/>
          </a:xfrm>
        </p:spPr>
        <p:txBody>
          <a:bodyPr/>
          <a:lstStyle/>
          <a:p>
            <a:r>
              <a:rPr lang="en-US" dirty="0" smtClean="0"/>
              <a:t>The Salmonella pathogens are maintained in animal reservoirs, and infection in humans follows ingestion of contaminated animal products or ingestion of produce contaminated with infected animal feces. </a:t>
            </a:r>
          </a:p>
          <a:p>
            <a:endParaRPr lang="en-US" dirty="0"/>
          </a:p>
          <a:p>
            <a:r>
              <a:rPr lang="en-US" dirty="0" smtClean="0"/>
              <a:t>Poultry is the reservoir for S. </a:t>
            </a:r>
            <a:r>
              <a:rPr lang="en-US" dirty="0" err="1" smtClean="0"/>
              <a:t>Enteritidis</a:t>
            </a:r>
            <a:r>
              <a:rPr lang="en-US" dirty="0" smtClean="0"/>
              <a:t>, which has caused the greatest number of cases of gastroenteritis salmonellosis in the United States and Europe.</a:t>
            </a:r>
            <a:endParaRPr lang="en-US" dirty="0"/>
          </a:p>
        </p:txBody>
      </p:sp>
    </p:spTree>
    <p:extLst>
      <p:ext uri="{BB962C8B-B14F-4D97-AF65-F5344CB8AC3E}">
        <p14:creationId xmlns:p14="http://schemas.microsoft.com/office/powerpoint/2010/main" val="17602097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9985" y="165701"/>
            <a:ext cx="10018713" cy="1752599"/>
          </a:xfrm>
        </p:spPr>
        <p:txBody>
          <a:bodyPr/>
          <a:lstStyle/>
          <a:p>
            <a:r>
              <a:rPr lang="en-US" dirty="0" smtClean="0"/>
              <a:t>Host range</a:t>
            </a:r>
            <a:endParaRPr lang="en-US" dirty="0"/>
          </a:p>
        </p:txBody>
      </p:sp>
      <p:sp>
        <p:nvSpPr>
          <p:cNvPr id="3" name="Content Placeholder 2"/>
          <p:cNvSpPr>
            <a:spLocks noGrp="1"/>
          </p:cNvSpPr>
          <p:nvPr>
            <p:ph idx="1"/>
          </p:nvPr>
        </p:nvSpPr>
        <p:spPr>
          <a:xfrm>
            <a:off x="1472160" y="3109912"/>
            <a:ext cx="10018713" cy="3124201"/>
          </a:xfrm>
        </p:spPr>
        <p:txBody>
          <a:bodyPr/>
          <a:lstStyle/>
          <a:p>
            <a:r>
              <a:rPr lang="en-US" dirty="0" smtClean="0"/>
              <a:t>For serotypes causing non-</a:t>
            </a:r>
            <a:r>
              <a:rPr lang="en-US" dirty="0" err="1" smtClean="0"/>
              <a:t>typhoidal</a:t>
            </a:r>
            <a:r>
              <a:rPr lang="en-US" dirty="0" smtClean="0"/>
              <a:t> salmonellosis, the primary hosts are domestic and wild animals such as cattle, swine, poultry, wild birds, and pets (particularly reptiles) as well as flies.</a:t>
            </a:r>
          </a:p>
          <a:p>
            <a:endParaRPr lang="en-US" dirty="0"/>
          </a:p>
          <a:p>
            <a:r>
              <a:rPr lang="en-US" dirty="0" smtClean="0"/>
              <a:t>Humans are usually the final host.</a:t>
            </a:r>
          </a:p>
          <a:p>
            <a:r>
              <a:rPr lang="en-US" dirty="0" smtClean="0"/>
              <a:t>For Salmonella </a:t>
            </a:r>
            <a:r>
              <a:rPr lang="en-US" dirty="0" err="1" smtClean="0"/>
              <a:t>Typhi</a:t>
            </a:r>
            <a:r>
              <a:rPr lang="en-US" dirty="0" smtClean="0"/>
              <a:t>, humans are the only known host. </a:t>
            </a:r>
            <a:endParaRPr lang="en-US" dirty="0"/>
          </a:p>
        </p:txBody>
      </p:sp>
      <p:grpSp>
        <p:nvGrpSpPr>
          <p:cNvPr id="8" name="Group 7"/>
          <p:cNvGrpSpPr/>
          <p:nvPr/>
        </p:nvGrpSpPr>
        <p:grpSpPr>
          <a:xfrm>
            <a:off x="2725062" y="1570788"/>
            <a:ext cx="8019137" cy="1539123"/>
            <a:chOff x="4453851" y="808688"/>
            <a:chExt cx="6593560" cy="1096210"/>
          </a:xfrm>
        </p:grpSpPr>
        <p:grpSp>
          <p:nvGrpSpPr>
            <p:cNvPr id="7" name="Group 6"/>
            <p:cNvGrpSpPr/>
            <p:nvPr/>
          </p:nvGrpSpPr>
          <p:grpSpPr>
            <a:xfrm>
              <a:off x="4453851" y="808688"/>
              <a:ext cx="3756454" cy="1096210"/>
              <a:chOff x="4453851" y="808688"/>
              <a:chExt cx="3756454" cy="109621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53851" y="808688"/>
                <a:ext cx="1647310" cy="109621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7364" y="810707"/>
                <a:ext cx="1902941" cy="1094191"/>
              </a:xfrm>
              <a:prstGeom prst="rect">
                <a:avLst/>
              </a:prstGeom>
            </p:spPr>
          </p:pic>
        </p:gr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6508" y="808688"/>
              <a:ext cx="2630903" cy="1096210"/>
            </a:xfrm>
            <a:prstGeom prst="rect">
              <a:avLst/>
            </a:prstGeom>
          </p:spPr>
        </p:pic>
      </p:grpSp>
    </p:spTree>
    <p:extLst>
      <p:ext uri="{BB962C8B-B14F-4D97-AF65-F5344CB8AC3E}">
        <p14:creationId xmlns:p14="http://schemas.microsoft.com/office/powerpoint/2010/main" val="1111354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323673"/>
            <a:ext cx="10018713" cy="1752599"/>
          </a:xfrm>
        </p:spPr>
        <p:txBody>
          <a:bodyPr/>
          <a:lstStyle/>
          <a:p>
            <a:r>
              <a:rPr lang="en-US" dirty="0" smtClean="0"/>
              <a:t>Predisposing &amp; Occupational Risks</a:t>
            </a:r>
            <a:br>
              <a:rPr lang="en-US" dirty="0" smtClean="0"/>
            </a:br>
            <a:r>
              <a:rPr lang="en-US" dirty="0" smtClean="0"/>
              <a:t>Disease? Infectious Dose?</a:t>
            </a:r>
            <a:endParaRPr lang="en-US" dirty="0"/>
          </a:p>
        </p:txBody>
      </p:sp>
      <p:sp>
        <p:nvSpPr>
          <p:cNvPr id="3" name="Content Placeholder 2"/>
          <p:cNvSpPr>
            <a:spLocks noGrp="1"/>
          </p:cNvSpPr>
          <p:nvPr>
            <p:ph idx="1"/>
          </p:nvPr>
        </p:nvSpPr>
        <p:spPr>
          <a:xfrm>
            <a:off x="1484311" y="2610434"/>
            <a:ext cx="7131051" cy="4247566"/>
          </a:xfrm>
        </p:spPr>
        <p:txBody>
          <a:bodyPr>
            <a:normAutofit lnSpcReduction="10000"/>
          </a:bodyPr>
          <a:lstStyle/>
          <a:p>
            <a:r>
              <a:rPr lang="en-US" dirty="0" smtClean="0"/>
              <a:t>Predisposing risks for salmonella are next to none.</a:t>
            </a:r>
          </a:p>
          <a:p>
            <a:r>
              <a:rPr lang="en-US" dirty="0" smtClean="0"/>
              <a:t>Occupational risks for salmonella have rarely been studied.</a:t>
            </a:r>
          </a:p>
          <a:p>
            <a:r>
              <a:rPr lang="en-US" dirty="0"/>
              <a:t>Non-</a:t>
            </a:r>
            <a:r>
              <a:rPr lang="en-US" dirty="0" err="1"/>
              <a:t>Typhoidal</a:t>
            </a:r>
            <a:r>
              <a:rPr lang="en-US" dirty="0"/>
              <a:t> Salmonellosis – approximately 103 bacilli</a:t>
            </a:r>
          </a:p>
          <a:p>
            <a:r>
              <a:rPr lang="en-US" dirty="0"/>
              <a:t>Enteric Fever – 105 bacilli by ingestion</a:t>
            </a:r>
          </a:p>
          <a:p>
            <a:endParaRPr lang="en-US" dirty="0"/>
          </a:p>
          <a:p>
            <a:r>
              <a:rPr lang="en-US" dirty="0"/>
              <a:t>Patients with </a:t>
            </a:r>
            <a:r>
              <a:rPr lang="en-US" dirty="0" err="1"/>
              <a:t>achlorhydria</a:t>
            </a:r>
            <a:r>
              <a:rPr lang="en-US" dirty="0"/>
              <a:t>, depressed cell-mediated immunity, or who are elderly may become infected with at a lower infectious dose. </a:t>
            </a:r>
          </a:p>
          <a:p>
            <a:endParaRPr lang="en-US" dirty="0" smtClean="0"/>
          </a:p>
          <a:p>
            <a:endParaRPr lang="en-US" dirty="0" smtClean="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51505" y="2314576"/>
            <a:ext cx="3568545" cy="2671762"/>
          </a:xfrm>
          <a:prstGeom prst="rect">
            <a:avLst/>
          </a:prstGeom>
        </p:spPr>
      </p:pic>
    </p:spTree>
    <p:extLst>
      <p:ext uri="{BB962C8B-B14F-4D97-AF65-F5344CB8AC3E}">
        <p14:creationId xmlns:p14="http://schemas.microsoft.com/office/powerpoint/2010/main" val="168976511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9999" y="-13571"/>
            <a:ext cx="10018713" cy="1752599"/>
          </a:xfrm>
        </p:spPr>
        <p:txBody>
          <a:bodyPr/>
          <a:lstStyle/>
          <a:p>
            <a:r>
              <a:rPr lang="en-US" dirty="0" smtClean="0"/>
              <a:t>Mode of transmission?</a:t>
            </a:r>
            <a:endParaRPr lang="en-US" dirty="0"/>
          </a:p>
        </p:txBody>
      </p:sp>
      <p:sp>
        <p:nvSpPr>
          <p:cNvPr id="3" name="Content Placeholder 2"/>
          <p:cNvSpPr>
            <a:spLocks noGrp="1"/>
          </p:cNvSpPr>
          <p:nvPr>
            <p:ph idx="1"/>
          </p:nvPr>
        </p:nvSpPr>
        <p:spPr>
          <a:xfrm>
            <a:off x="1512887" y="1374390"/>
            <a:ext cx="6216651" cy="4375902"/>
          </a:xfrm>
        </p:spPr>
        <p:txBody>
          <a:bodyPr>
            <a:normAutofit/>
          </a:bodyPr>
          <a:lstStyle/>
          <a:p>
            <a:r>
              <a:rPr lang="en-US" dirty="0" smtClean="0"/>
              <a:t>Human infection occurs when</a:t>
            </a:r>
          </a:p>
          <a:p>
            <a:pPr lvl="1"/>
            <a:r>
              <a:rPr lang="en-US" dirty="0" smtClean="0"/>
              <a:t>Consuming contaminated foods and water</a:t>
            </a:r>
          </a:p>
          <a:p>
            <a:pPr lvl="1"/>
            <a:r>
              <a:rPr lang="en-US" dirty="0" smtClean="0"/>
              <a:t>Contact with infected feces</a:t>
            </a:r>
          </a:p>
          <a:p>
            <a:pPr lvl="1"/>
            <a:r>
              <a:rPr lang="en-US" dirty="0" smtClean="0"/>
              <a:t>Contact with infective animals, animal feed, or humans.</a:t>
            </a:r>
          </a:p>
          <a:p>
            <a:r>
              <a:rPr lang="en-US" dirty="0" smtClean="0"/>
              <a:t>To decrease transmission</a:t>
            </a:r>
          </a:p>
          <a:p>
            <a:pPr lvl="1"/>
            <a:r>
              <a:rPr lang="en-US" dirty="0" smtClean="0"/>
              <a:t>1. Cook all food thoroughly</a:t>
            </a:r>
          </a:p>
          <a:p>
            <a:pPr lvl="1"/>
            <a:r>
              <a:rPr lang="en-US" dirty="0" smtClean="0"/>
              <a:t>2. Segregate food preparation areas and utensils</a:t>
            </a:r>
          </a:p>
          <a:p>
            <a:pPr lvl="1"/>
            <a:r>
              <a:rPr lang="en-US" dirty="0" smtClean="0"/>
              <a:t>3. Wash all food thoroughly</a:t>
            </a:r>
          </a:p>
        </p:txBody>
      </p:sp>
      <p:grpSp>
        <p:nvGrpSpPr>
          <p:cNvPr id="6" name="Group 5"/>
          <p:cNvGrpSpPr/>
          <p:nvPr/>
        </p:nvGrpSpPr>
        <p:grpSpPr>
          <a:xfrm>
            <a:off x="7841980" y="1374390"/>
            <a:ext cx="3689620" cy="5338130"/>
            <a:chOff x="7841980" y="1374390"/>
            <a:chExt cx="3206090" cy="533813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1980" y="1374390"/>
              <a:ext cx="3205432" cy="2132698"/>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42638" y="3507088"/>
              <a:ext cx="3205432" cy="3205432"/>
            </a:xfrm>
            <a:prstGeom prst="rect">
              <a:avLst/>
            </a:prstGeom>
          </p:spPr>
        </p:pic>
      </p:grpSp>
    </p:spTree>
    <p:extLst>
      <p:ext uri="{BB962C8B-B14F-4D97-AF65-F5344CB8AC3E}">
        <p14:creationId xmlns:p14="http://schemas.microsoft.com/office/powerpoint/2010/main" val="155859029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1484310" y="1838324"/>
            <a:ext cx="10018713" cy="3124201"/>
          </a:xfrm>
        </p:spPr>
        <p:txBody>
          <a:bodyPr/>
          <a:lstStyle/>
          <a:p>
            <a:r>
              <a:rPr lang="en-US" u="sng" dirty="0">
                <a:hlinkClick r:id="rId2"/>
              </a:rPr>
              <a:t>http://www.infectionlandscapes.org/2011/10/salmonellosis.html</a:t>
            </a:r>
            <a:endParaRPr lang="en-US" dirty="0"/>
          </a:p>
          <a:p>
            <a:r>
              <a:rPr lang="en-US" u="sng" dirty="0">
                <a:hlinkClick r:id="rId3"/>
              </a:rPr>
              <a:t>https://www.msdsonline.com/resources/msds-resources/free-safety-data-sheet-index/salmonella-enterica-spp.aspx</a:t>
            </a:r>
            <a:endParaRPr lang="en-US" dirty="0"/>
          </a:p>
          <a:p>
            <a:endParaRPr lang="en-US" dirty="0"/>
          </a:p>
        </p:txBody>
      </p:sp>
    </p:spTree>
    <p:extLst>
      <p:ext uri="{BB962C8B-B14F-4D97-AF65-F5344CB8AC3E}">
        <p14:creationId xmlns:p14="http://schemas.microsoft.com/office/powerpoint/2010/main" val="22161238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b="1" i="1" dirty="0">
                <a:solidFill>
                  <a:srgbClr val="FF0000"/>
                </a:solidFill>
              </a:rPr>
              <a:t>Shigella spp.</a:t>
            </a:r>
            <a:endParaRPr lang="en-US" dirty="0"/>
          </a:p>
        </p:txBody>
      </p:sp>
      <p:sp>
        <p:nvSpPr>
          <p:cNvPr id="5" name="Subtitle 4"/>
          <p:cNvSpPr>
            <a:spLocks noGrp="1"/>
          </p:cNvSpPr>
          <p:nvPr>
            <p:ph type="subTitle" idx="1"/>
          </p:nvPr>
        </p:nvSpPr>
        <p:spPr/>
        <p:txBody>
          <a:bodyPr/>
          <a:lstStyle/>
          <a:p>
            <a:r>
              <a:rPr lang="en-US" dirty="0" smtClean="0"/>
              <a:t>Morgana </a:t>
            </a:r>
            <a:r>
              <a:rPr lang="en-US" dirty="0" err="1" smtClean="0"/>
              <a:t>Mclaughlin</a:t>
            </a:r>
            <a:endParaRPr lang="en-US" dirty="0"/>
          </a:p>
        </p:txBody>
      </p:sp>
      <p:pic>
        <p:nvPicPr>
          <p:cNvPr id="2" name="Picture 1"/>
          <p:cNvPicPr>
            <a:picLocks noChangeAspect="1"/>
          </p:cNvPicPr>
          <p:nvPr/>
        </p:nvPicPr>
        <p:blipFill>
          <a:blip r:embed="rId2"/>
          <a:stretch>
            <a:fillRect/>
          </a:stretch>
        </p:blipFill>
        <p:spPr>
          <a:xfrm>
            <a:off x="1123950" y="1788848"/>
            <a:ext cx="5886449" cy="4414837"/>
          </a:xfrm>
          <a:prstGeom prst="rect">
            <a:avLst/>
          </a:prstGeom>
        </p:spPr>
      </p:pic>
    </p:spTree>
    <p:extLst>
      <p:ext uri="{BB962C8B-B14F-4D97-AF65-F5344CB8AC3E}">
        <p14:creationId xmlns:p14="http://schemas.microsoft.com/office/powerpoint/2010/main" val="2796169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912181"/>
          </a:xfrm>
        </p:spPr>
        <p:txBody>
          <a:bodyPr>
            <a:normAutofit fontScale="90000"/>
          </a:bodyPr>
          <a:lstStyle/>
          <a:p>
            <a:r>
              <a:rPr lang="en-US" sz="5400" b="1" i="1" dirty="0">
                <a:solidFill>
                  <a:srgbClr val="FF0000"/>
                </a:solidFill>
              </a:rPr>
              <a:t>Shigella spp.</a:t>
            </a:r>
          </a:p>
        </p:txBody>
      </p:sp>
      <p:sp>
        <p:nvSpPr>
          <p:cNvPr id="3" name="Content Placeholder 2"/>
          <p:cNvSpPr>
            <a:spLocks noGrp="1"/>
          </p:cNvSpPr>
          <p:nvPr>
            <p:ph idx="1"/>
          </p:nvPr>
        </p:nvSpPr>
        <p:spPr>
          <a:xfrm>
            <a:off x="1484310" y="2032987"/>
            <a:ext cx="10018713" cy="3758214"/>
          </a:xfrm>
        </p:spPr>
        <p:txBody>
          <a:bodyPr>
            <a:noAutofit/>
          </a:bodyPr>
          <a:lstStyle/>
          <a:p>
            <a:r>
              <a:rPr lang="en-US" sz="4400" i="1" dirty="0"/>
              <a:t>Shigella </a:t>
            </a:r>
            <a:r>
              <a:rPr lang="en-US" sz="4400" i="1" dirty="0" err="1"/>
              <a:t>sonnei</a:t>
            </a:r>
            <a:r>
              <a:rPr lang="en-US" sz="4400" i="1" dirty="0"/>
              <a:t> </a:t>
            </a:r>
            <a:r>
              <a:rPr lang="en-US" sz="4400" dirty="0"/>
              <a:t>(group D)</a:t>
            </a:r>
          </a:p>
          <a:p>
            <a:pPr>
              <a:buClr>
                <a:srgbClr val="1287C3"/>
              </a:buClr>
            </a:pPr>
            <a:r>
              <a:rPr lang="en-US" sz="4400" dirty="0"/>
              <a:t> </a:t>
            </a:r>
            <a:r>
              <a:rPr lang="en-US" sz="4400" i="1" dirty="0"/>
              <a:t>Shigella boydii </a:t>
            </a:r>
            <a:r>
              <a:rPr lang="en-US" sz="4400" dirty="0"/>
              <a:t>(group C)</a:t>
            </a:r>
          </a:p>
          <a:p>
            <a:pPr>
              <a:buClr>
                <a:srgbClr val="1287C3"/>
              </a:buClr>
            </a:pPr>
            <a:r>
              <a:rPr lang="en-US" sz="4400" i="1" dirty="0"/>
              <a:t>Shigella flexneri </a:t>
            </a:r>
            <a:r>
              <a:rPr lang="en-US" sz="4400" dirty="0"/>
              <a:t>(group B)</a:t>
            </a:r>
          </a:p>
          <a:p>
            <a:pPr>
              <a:buClr>
                <a:srgbClr val="1287C3"/>
              </a:buClr>
            </a:pPr>
            <a:r>
              <a:rPr lang="en-US" sz="4400" i="1" dirty="0"/>
              <a:t>Shigella dysenteriae </a:t>
            </a:r>
            <a:r>
              <a:rPr lang="en-US" sz="4400" dirty="0"/>
              <a:t>(group A)</a:t>
            </a:r>
          </a:p>
        </p:txBody>
      </p:sp>
    </p:spTree>
    <p:extLst>
      <p:ext uri="{BB962C8B-B14F-4D97-AF65-F5344CB8AC3E}">
        <p14:creationId xmlns:p14="http://schemas.microsoft.com/office/powerpoint/2010/main" val="50120619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762F1-F5B0-46BE-9B91-5FC6E6D2447E}"/>
              </a:ext>
            </a:extLst>
          </p:cNvPr>
          <p:cNvSpPr>
            <a:spLocks noGrp="1"/>
          </p:cNvSpPr>
          <p:nvPr>
            <p:ph type="title"/>
          </p:nvPr>
        </p:nvSpPr>
        <p:spPr>
          <a:xfrm>
            <a:off x="1484311" y="685800"/>
            <a:ext cx="10018713" cy="1000957"/>
          </a:xfrm>
        </p:spPr>
        <p:txBody>
          <a:bodyPr>
            <a:normAutofit/>
          </a:bodyPr>
          <a:lstStyle/>
          <a:p>
            <a:r>
              <a:rPr lang="en-US" sz="5400" b="1" dirty="0">
                <a:solidFill>
                  <a:srgbClr val="FF0000"/>
                </a:solidFill>
              </a:rPr>
              <a:t>Natural Environment</a:t>
            </a:r>
          </a:p>
        </p:txBody>
      </p:sp>
      <p:sp>
        <p:nvSpPr>
          <p:cNvPr id="3" name="Content Placeholder 2">
            <a:extLst>
              <a:ext uri="{FF2B5EF4-FFF2-40B4-BE49-F238E27FC236}">
                <a16:creationId xmlns:a16="http://schemas.microsoft.com/office/drawing/2014/main" id="{1E2CE6BC-C7B1-4AA1-A5D5-DBF39F8C9554}"/>
              </a:ext>
            </a:extLst>
          </p:cNvPr>
          <p:cNvSpPr>
            <a:spLocks noGrp="1"/>
          </p:cNvSpPr>
          <p:nvPr>
            <p:ph idx="1"/>
          </p:nvPr>
        </p:nvSpPr>
        <p:spPr>
          <a:xfrm>
            <a:off x="1484311" y="1997477"/>
            <a:ext cx="10018713" cy="4077070"/>
          </a:xfrm>
        </p:spPr>
        <p:txBody>
          <a:bodyPr vert="horz" lIns="91440" tIns="45720" rIns="91440" bIns="45720" rtlCol="0" anchor="ctr">
            <a:noAutofit/>
          </a:bodyPr>
          <a:lstStyle/>
          <a:p>
            <a:r>
              <a:rPr lang="en-US" sz="3200" i="1" dirty="0"/>
              <a:t>Shigella spp. </a:t>
            </a:r>
            <a:r>
              <a:rPr lang="en-US" sz="3200" dirty="0"/>
              <a:t>is found in the stool of infected individuals</a:t>
            </a:r>
          </a:p>
          <a:p>
            <a:pPr>
              <a:buClr>
                <a:srgbClr val="1287C3"/>
              </a:buClr>
            </a:pPr>
            <a:r>
              <a:rPr lang="en-US" sz="3200" i="1" dirty="0"/>
              <a:t>Shigella</a:t>
            </a:r>
            <a:r>
              <a:rPr lang="en-US" sz="3200" dirty="0"/>
              <a:t> can be found in contaminated water or food</a:t>
            </a:r>
          </a:p>
          <a:p>
            <a:pPr>
              <a:buClr>
                <a:srgbClr val="1287C3"/>
              </a:buClr>
            </a:pPr>
            <a:r>
              <a:rPr lang="en-US" sz="3200" i="1" dirty="0"/>
              <a:t>Shigella</a:t>
            </a:r>
            <a:r>
              <a:rPr lang="en-US" sz="3200" dirty="0"/>
              <a:t> can survive, independent of human contact</a:t>
            </a:r>
          </a:p>
          <a:p>
            <a:pPr lvl="1">
              <a:buClr>
                <a:srgbClr val="1287C3"/>
              </a:buClr>
            </a:pPr>
            <a:r>
              <a:rPr lang="en-US" dirty="0"/>
              <a:t>Up to months on dry surfaces and over 3 hours on fingers</a:t>
            </a:r>
          </a:p>
          <a:p>
            <a:pPr lvl="1">
              <a:buClr>
                <a:srgbClr val="1287C3"/>
              </a:buClr>
            </a:pPr>
            <a:r>
              <a:rPr lang="en-US" dirty="0"/>
              <a:t>Up to 10 days in citric juices and carbonated soft drinks</a:t>
            </a:r>
          </a:p>
          <a:p>
            <a:pPr lvl="1">
              <a:buClr>
                <a:srgbClr val="1287C3"/>
              </a:buClr>
            </a:pPr>
            <a:r>
              <a:rPr lang="en-US" dirty="0"/>
              <a:t>Several days on contaminated vegetables and up to 28 days on metal utensils </a:t>
            </a:r>
          </a:p>
          <a:p>
            <a:pPr lvl="1">
              <a:buClr>
                <a:srgbClr val="1287C3"/>
              </a:buClr>
            </a:pPr>
            <a:r>
              <a:rPr lang="en-US" dirty="0"/>
              <a:t>In feces for up 12 days and water for under 3 days.</a:t>
            </a:r>
          </a:p>
        </p:txBody>
      </p:sp>
    </p:spTree>
    <p:extLst>
      <p:ext uri="{BB962C8B-B14F-4D97-AF65-F5344CB8AC3E}">
        <p14:creationId xmlns:p14="http://schemas.microsoft.com/office/powerpoint/2010/main" val="134160541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78869-B98C-4AF6-A916-29EE791BB948}"/>
              </a:ext>
            </a:extLst>
          </p:cNvPr>
          <p:cNvSpPr>
            <a:spLocks noGrp="1"/>
          </p:cNvSpPr>
          <p:nvPr>
            <p:ph type="title"/>
          </p:nvPr>
        </p:nvSpPr>
        <p:spPr>
          <a:xfrm>
            <a:off x="1484311" y="685801"/>
            <a:ext cx="10018713" cy="929936"/>
          </a:xfrm>
        </p:spPr>
        <p:txBody>
          <a:bodyPr>
            <a:normAutofit/>
          </a:bodyPr>
          <a:lstStyle/>
          <a:p>
            <a:r>
              <a:rPr lang="en-US" sz="5400" b="1" dirty="0">
                <a:solidFill>
                  <a:srgbClr val="FF0000"/>
                </a:solidFill>
              </a:rPr>
              <a:t>Region</a:t>
            </a:r>
          </a:p>
        </p:txBody>
      </p:sp>
      <p:sp>
        <p:nvSpPr>
          <p:cNvPr id="3" name="Content Placeholder 2">
            <a:extLst>
              <a:ext uri="{FF2B5EF4-FFF2-40B4-BE49-F238E27FC236}">
                <a16:creationId xmlns:a16="http://schemas.microsoft.com/office/drawing/2014/main" id="{F678A8F8-C8F5-43C9-A747-B4D1B0164F0E}"/>
              </a:ext>
            </a:extLst>
          </p:cNvPr>
          <p:cNvSpPr>
            <a:spLocks noGrp="1"/>
          </p:cNvSpPr>
          <p:nvPr>
            <p:ph idx="1"/>
          </p:nvPr>
        </p:nvSpPr>
        <p:spPr>
          <a:xfrm>
            <a:off x="1705768" y="1794676"/>
            <a:ext cx="4380707" cy="4463249"/>
          </a:xfrm>
        </p:spPr>
        <p:txBody>
          <a:bodyPr vert="horz" lIns="91440" tIns="45720" rIns="91440" bIns="45720" rtlCol="0" anchor="ctr">
            <a:noAutofit/>
          </a:bodyPr>
          <a:lstStyle/>
          <a:p>
            <a:r>
              <a:rPr lang="en-US" sz="2000" dirty="0"/>
              <a:t>Shigellosis is mostly caused by </a:t>
            </a:r>
            <a:r>
              <a:rPr lang="en-US" sz="2000" i="1" dirty="0"/>
              <a:t>S.sonnei </a:t>
            </a:r>
            <a:r>
              <a:rPr lang="en-US" sz="2000" dirty="0"/>
              <a:t>in industrialized countries</a:t>
            </a:r>
          </a:p>
          <a:p>
            <a:pPr>
              <a:buClr>
                <a:srgbClr val="1287C3"/>
              </a:buClr>
            </a:pPr>
            <a:r>
              <a:rPr lang="en-US" sz="2000" dirty="0"/>
              <a:t>Shigellosis is mostly</a:t>
            </a:r>
            <a:r>
              <a:rPr lang="en-US" sz="2000" i="1" dirty="0"/>
              <a:t> </a:t>
            </a:r>
            <a:r>
              <a:rPr lang="en-US" sz="2000" dirty="0"/>
              <a:t>caused by </a:t>
            </a:r>
            <a:r>
              <a:rPr lang="en-US" sz="2000" i="1" dirty="0"/>
              <a:t>S. flexneri</a:t>
            </a:r>
            <a:r>
              <a:rPr lang="en-US" sz="2000" dirty="0"/>
              <a:t>  in the developing world</a:t>
            </a:r>
          </a:p>
          <a:p>
            <a:pPr>
              <a:buClr>
                <a:srgbClr val="1287C3"/>
              </a:buClr>
            </a:pPr>
            <a:r>
              <a:rPr lang="en-US" sz="2000" i="1" dirty="0"/>
              <a:t>S. boydii</a:t>
            </a:r>
            <a:r>
              <a:rPr lang="en-US" sz="2000" dirty="0"/>
              <a:t> and </a:t>
            </a:r>
            <a:r>
              <a:rPr lang="en-US" sz="2000" i="1" dirty="0"/>
              <a:t>S. dysenteriae </a:t>
            </a:r>
            <a:r>
              <a:rPr lang="en-US" sz="2000" dirty="0"/>
              <a:t>most common cause of </a:t>
            </a:r>
            <a:r>
              <a:rPr lang="en-US" sz="2000" i="1" dirty="0"/>
              <a:t>Shigella</a:t>
            </a:r>
            <a:r>
              <a:rPr lang="en-US" sz="2000" dirty="0"/>
              <a:t> </a:t>
            </a:r>
            <a:r>
              <a:rPr lang="en-US" sz="2000" i="1" dirty="0"/>
              <a:t>spp. </a:t>
            </a:r>
            <a:r>
              <a:rPr lang="en-US" sz="2000" dirty="0"/>
              <a:t>found in sub-Saharan Africa and South Asia</a:t>
            </a:r>
          </a:p>
          <a:p>
            <a:pPr>
              <a:buClr>
                <a:srgbClr val="1287C3"/>
              </a:buClr>
            </a:pPr>
            <a:r>
              <a:rPr lang="en-US" sz="2000" dirty="0"/>
              <a:t>Risk of infection caused by </a:t>
            </a:r>
            <a:r>
              <a:rPr lang="en-US" sz="2000" i="1" dirty="0"/>
              <a:t>Shigella</a:t>
            </a:r>
            <a:r>
              <a:rPr lang="en-US" sz="2000" dirty="0"/>
              <a:t> </a:t>
            </a:r>
            <a:r>
              <a:rPr lang="en-US" sz="2000" i="1" dirty="0"/>
              <a:t>spp.</a:t>
            </a:r>
            <a:r>
              <a:rPr lang="en-US" sz="2000" dirty="0"/>
              <a:t> was highest for people traveling to Africa, followed by Central America, South America, and Asia</a:t>
            </a:r>
          </a:p>
        </p:txBody>
      </p:sp>
      <p:pic>
        <p:nvPicPr>
          <p:cNvPr id="4" name="Picture 3"/>
          <p:cNvPicPr>
            <a:picLocks noChangeAspect="1"/>
          </p:cNvPicPr>
          <p:nvPr/>
        </p:nvPicPr>
        <p:blipFill rotWithShape="1">
          <a:blip r:embed="rId2"/>
          <a:srcRect l="5962" r="3137"/>
          <a:stretch/>
        </p:blipFill>
        <p:spPr>
          <a:xfrm>
            <a:off x="6061026" y="2014537"/>
            <a:ext cx="5997626" cy="3800475"/>
          </a:xfrm>
          <a:prstGeom prst="rect">
            <a:avLst/>
          </a:prstGeom>
        </p:spPr>
      </p:pic>
    </p:spTree>
    <p:extLst>
      <p:ext uri="{BB962C8B-B14F-4D97-AF65-F5344CB8AC3E}">
        <p14:creationId xmlns:p14="http://schemas.microsoft.com/office/powerpoint/2010/main" val="193131601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A0E09-0229-4345-9534-69F13D5C2843}"/>
              </a:ext>
            </a:extLst>
          </p:cNvPr>
          <p:cNvSpPr>
            <a:spLocks noGrp="1"/>
          </p:cNvSpPr>
          <p:nvPr>
            <p:ph type="title"/>
          </p:nvPr>
        </p:nvSpPr>
        <p:spPr>
          <a:xfrm>
            <a:off x="1484311" y="685800"/>
            <a:ext cx="10018713" cy="947691"/>
          </a:xfrm>
        </p:spPr>
        <p:txBody>
          <a:bodyPr>
            <a:normAutofit/>
          </a:bodyPr>
          <a:lstStyle/>
          <a:p>
            <a:r>
              <a:rPr lang="en-US" sz="5400" b="1" dirty="0" smtClean="0">
                <a:solidFill>
                  <a:srgbClr val="FF0000"/>
                </a:solidFill>
              </a:rPr>
              <a:t>Reservoir &amp; Host </a:t>
            </a:r>
            <a:r>
              <a:rPr lang="en-US" sz="5400" b="1" dirty="0">
                <a:solidFill>
                  <a:srgbClr val="FF0000"/>
                </a:solidFill>
              </a:rPr>
              <a:t>Range </a:t>
            </a:r>
          </a:p>
        </p:txBody>
      </p:sp>
      <p:sp>
        <p:nvSpPr>
          <p:cNvPr id="3" name="Content Placeholder 2">
            <a:extLst>
              <a:ext uri="{FF2B5EF4-FFF2-40B4-BE49-F238E27FC236}">
                <a16:creationId xmlns:a16="http://schemas.microsoft.com/office/drawing/2014/main" id="{64949E37-7E7D-46B2-B1E3-9CFB42C8822D}"/>
              </a:ext>
            </a:extLst>
          </p:cNvPr>
          <p:cNvSpPr>
            <a:spLocks noGrp="1"/>
          </p:cNvSpPr>
          <p:nvPr>
            <p:ph idx="1"/>
          </p:nvPr>
        </p:nvSpPr>
        <p:spPr>
          <a:xfrm>
            <a:off x="1484310" y="2210541"/>
            <a:ext cx="10018713" cy="3961660"/>
          </a:xfrm>
        </p:spPr>
        <p:txBody>
          <a:bodyPr>
            <a:normAutofit fontScale="25000" lnSpcReduction="20000"/>
          </a:bodyPr>
          <a:lstStyle/>
          <a:p>
            <a:r>
              <a:rPr lang="en-US" sz="14400" dirty="0"/>
              <a:t>Only humans and higher primates carry </a:t>
            </a:r>
            <a:r>
              <a:rPr lang="en-US" sz="14400" i="1" dirty="0"/>
              <a:t>Shigella</a:t>
            </a:r>
          </a:p>
          <a:p>
            <a:r>
              <a:rPr lang="en-US" sz="14400" dirty="0"/>
              <a:t>The host range includes humans and higher primates</a:t>
            </a:r>
          </a:p>
          <a:p>
            <a:r>
              <a:rPr lang="en-US" sz="14400" dirty="0"/>
              <a:t>Human beings are the main reservoir of </a:t>
            </a:r>
            <a:r>
              <a:rPr lang="en-US" sz="14400" i="1" dirty="0"/>
              <a:t>Shigella</a:t>
            </a:r>
            <a:r>
              <a:rPr lang="en-US" sz="14400" dirty="0"/>
              <a:t> species, but infections have been observed in primates</a:t>
            </a:r>
          </a:p>
          <a:p>
            <a:r>
              <a:rPr lang="en-US" sz="14400" dirty="0"/>
              <a:t>Flies can carry </a:t>
            </a:r>
            <a:r>
              <a:rPr lang="en-US" sz="14400" i="1" dirty="0"/>
              <a:t>Shigella</a:t>
            </a:r>
            <a:r>
              <a:rPr lang="en-US" sz="14400" dirty="0"/>
              <a:t> for up to 20 – 24 days.</a:t>
            </a:r>
          </a:p>
          <a:p>
            <a:endParaRPr lang="en-US" sz="3600" dirty="0"/>
          </a:p>
        </p:txBody>
      </p:sp>
    </p:spTree>
    <p:extLst>
      <p:ext uri="{BB962C8B-B14F-4D97-AF65-F5344CB8AC3E}">
        <p14:creationId xmlns:p14="http://schemas.microsoft.com/office/powerpoint/2010/main" val="41297331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9B2A3-E896-4CB0-80C2-0DDA52E90D2A}"/>
              </a:ext>
            </a:extLst>
          </p:cNvPr>
          <p:cNvSpPr>
            <a:spLocks noGrp="1"/>
          </p:cNvSpPr>
          <p:nvPr>
            <p:ph type="title"/>
          </p:nvPr>
        </p:nvSpPr>
        <p:spPr/>
        <p:txBody>
          <a:bodyPr>
            <a:normAutofit/>
          </a:bodyPr>
          <a:lstStyle/>
          <a:p>
            <a:r>
              <a:rPr lang="en-US" sz="5400" b="1" dirty="0">
                <a:solidFill>
                  <a:srgbClr val="FF0000"/>
                </a:solidFill>
              </a:rPr>
              <a:t>Risks: Predisposed</a:t>
            </a:r>
          </a:p>
        </p:txBody>
      </p:sp>
      <p:sp>
        <p:nvSpPr>
          <p:cNvPr id="3" name="Content Placeholder 2">
            <a:extLst>
              <a:ext uri="{FF2B5EF4-FFF2-40B4-BE49-F238E27FC236}">
                <a16:creationId xmlns:a16="http://schemas.microsoft.com/office/drawing/2014/main" id="{737828C8-1D69-480B-9BBF-5E927F843078}"/>
              </a:ext>
            </a:extLst>
          </p:cNvPr>
          <p:cNvSpPr>
            <a:spLocks noGrp="1"/>
          </p:cNvSpPr>
          <p:nvPr>
            <p:ph idx="1"/>
          </p:nvPr>
        </p:nvSpPr>
        <p:spPr>
          <a:xfrm>
            <a:off x="1484310" y="2438399"/>
            <a:ext cx="10018713" cy="3352801"/>
          </a:xfrm>
        </p:spPr>
        <p:txBody>
          <a:bodyPr>
            <a:normAutofit/>
          </a:bodyPr>
          <a:lstStyle/>
          <a:p>
            <a:r>
              <a:rPr lang="en-US" sz="3200" dirty="0"/>
              <a:t>People that are predisposed to contracting shigellosis</a:t>
            </a:r>
          </a:p>
          <a:p>
            <a:pPr lvl="1"/>
            <a:r>
              <a:rPr lang="en-US" dirty="0"/>
              <a:t>Young children</a:t>
            </a:r>
          </a:p>
          <a:p>
            <a:pPr lvl="1"/>
            <a:r>
              <a:rPr lang="en-US" dirty="0"/>
              <a:t>Travelers </a:t>
            </a:r>
          </a:p>
          <a:p>
            <a:pPr lvl="1"/>
            <a:r>
              <a:rPr lang="en-US" dirty="0"/>
              <a:t>Men who have sex with men </a:t>
            </a:r>
          </a:p>
          <a:p>
            <a:pPr lvl="1"/>
            <a:r>
              <a:rPr lang="en-US" dirty="0"/>
              <a:t>People whose immune systems are weakened due to illness</a:t>
            </a:r>
          </a:p>
          <a:p>
            <a:pPr lvl="1"/>
            <a:r>
              <a:rPr lang="en-US" dirty="0"/>
              <a:t>Mothers </a:t>
            </a:r>
          </a:p>
          <a:p>
            <a:pPr lvl="1"/>
            <a:r>
              <a:rPr lang="en-US" dirty="0"/>
              <a:t>Day-care workers</a:t>
            </a:r>
          </a:p>
        </p:txBody>
      </p:sp>
    </p:spTree>
    <p:extLst>
      <p:ext uri="{BB962C8B-B14F-4D97-AF65-F5344CB8AC3E}">
        <p14:creationId xmlns:p14="http://schemas.microsoft.com/office/powerpoint/2010/main" val="17534129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DF2FE-9CB8-414D-9A76-4EF1DC59557F}"/>
              </a:ext>
            </a:extLst>
          </p:cNvPr>
          <p:cNvSpPr>
            <a:spLocks noGrp="1"/>
          </p:cNvSpPr>
          <p:nvPr>
            <p:ph type="title"/>
          </p:nvPr>
        </p:nvSpPr>
        <p:spPr>
          <a:xfrm>
            <a:off x="1484311" y="685800"/>
            <a:ext cx="10018713" cy="894425"/>
          </a:xfrm>
        </p:spPr>
        <p:txBody>
          <a:bodyPr>
            <a:normAutofit/>
          </a:bodyPr>
          <a:lstStyle/>
          <a:p>
            <a:r>
              <a:rPr lang="en-US" sz="4800" b="1" dirty="0">
                <a:solidFill>
                  <a:srgbClr val="FF0000"/>
                </a:solidFill>
              </a:rPr>
              <a:t>Risks: Occupational</a:t>
            </a:r>
          </a:p>
        </p:txBody>
      </p:sp>
      <p:sp>
        <p:nvSpPr>
          <p:cNvPr id="3" name="Content Placeholder 2">
            <a:extLst>
              <a:ext uri="{FF2B5EF4-FFF2-40B4-BE49-F238E27FC236}">
                <a16:creationId xmlns:a16="http://schemas.microsoft.com/office/drawing/2014/main" id="{257AF600-4D2F-4B08-A938-7DACEB55B736}"/>
              </a:ext>
            </a:extLst>
          </p:cNvPr>
          <p:cNvSpPr>
            <a:spLocks noGrp="1"/>
          </p:cNvSpPr>
          <p:nvPr>
            <p:ph idx="1"/>
          </p:nvPr>
        </p:nvSpPr>
        <p:spPr>
          <a:xfrm>
            <a:off x="1484310" y="1979720"/>
            <a:ext cx="10018713" cy="4465467"/>
          </a:xfrm>
        </p:spPr>
        <p:txBody>
          <a:bodyPr>
            <a:noAutofit/>
          </a:bodyPr>
          <a:lstStyle/>
          <a:p>
            <a:r>
              <a:rPr lang="en-US" sz="2800" dirty="0"/>
              <a:t>Laboratory Personnel</a:t>
            </a:r>
          </a:p>
          <a:p>
            <a:pPr lvl="1"/>
            <a:r>
              <a:rPr lang="en-US" dirty="0"/>
              <a:t>Most frequently identified agent of laboratory-acquired infections because of their high virulence and low infectious dose.</a:t>
            </a:r>
          </a:p>
          <a:p>
            <a:pPr lvl="1"/>
            <a:r>
              <a:rPr lang="en-US" dirty="0"/>
              <a:t>Experimentally infected guinea pigs and other rodents have been previously reported to transmit infection to laboratory personnel, although rare</a:t>
            </a:r>
          </a:p>
          <a:p>
            <a:r>
              <a:rPr lang="en-US" sz="2800" dirty="0"/>
              <a:t>Day-care centers</a:t>
            </a:r>
          </a:p>
          <a:p>
            <a:pPr lvl="1"/>
            <a:r>
              <a:rPr lang="en-US" dirty="0"/>
              <a:t>Most frequent for staff who change diapers and provide transportation for children from their homes to the center</a:t>
            </a:r>
          </a:p>
          <a:p>
            <a:r>
              <a:rPr lang="en-US" sz="2800" dirty="0"/>
              <a:t>Families</a:t>
            </a:r>
          </a:p>
          <a:p>
            <a:pPr lvl="1"/>
            <a:r>
              <a:rPr lang="en-US" dirty="0"/>
              <a:t>With a child younger than 6 years old who attends day care</a:t>
            </a:r>
          </a:p>
        </p:txBody>
      </p:sp>
    </p:spTree>
    <p:extLst>
      <p:ext uri="{BB962C8B-B14F-4D97-AF65-F5344CB8AC3E}">
        <p14:creationId xmlns:p14="http://schemas.microsoft.com/office/powerpoint/2010/main" val="61356457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DC749-C7A7-4FCE-9872-470912EE499E}"/>
              </a:ext>
            </a:extLst>
          </p:cNvPr>
          <p:cNvSpPr>
            <a:spLocks noGrp="1"/>
          </p:cNvSpPr>
          <p:nvPr>
            <p:ph type="title"/>
          </p:nvPr>
        </p:nvSpPr>
        <p:spPr>
          <a:xfrm>
            <a:off x="1075498" y="280705"/>
            <a:ext cx="10018713" cy="1036468"/>
          </a:xfrm>
        </p:spPr>
        <p:txBody>
          <a:bodyPr>
            <a:normAutofit/>
          </a:bodyPr>
          <a:lstStyle/>
          <a:p>
            <a:r>
              <a:rPr lang="en-US" sz="5400" b="1" dirty="0">
                <a:solidFill>
                  <a:srgbClr val="FF0000"/>
                </a:solidFill>
              </a:rPr>
              <a:t>Infection</a:t>
            </a:r>
          </a:p>
        </p:txBody>
      </p:sp>
      <p:sp>
        <p:nvSpPr>
          <p:cNvPr id="3" name="Content Placeholder 2">
            <a:extLst>
              <a:ext uri="{FF2B5EF4-FFF2-40B4-BE49-F238E27FC236}">
                <a16:creationId xmlns:a16="http://schemas.microsoft.com/office/drawing/2014/main" id="{FBB57B08-7E46-4FE9-ACCE-01E7CC89096A}"/>
              </a:ext>
            </a:extLst>
          </p:cNvPr>
          <p:cNvSpPr>
            <a:spLocks noGrp="1"/>
          </p:cNvSpPr>
          <p:nvPr>
            <p:ph idx="1"/>
          </p:nvPr>
        </p:nvSpPr>
        <p:spPr>
          <a:xfrm>
            <a:off x="1682714" y="1722269"/>
            <a:ext cx="4402141" cy="3852910"/>
          </a:xfrm>
        </p:spPr>
        <p:txBody>
          <a:bodyPr>
            <a:noAutofit/>
          </a:bodyPr>
          <a:lstStyle/>
          <a:p>
            <a:endParaRPr lang="en-US" dirty="0"/>
          </a:p>
          <a:p>
            <a:r>
              <a:rPr lang="en-US" i="1" dirty="0"/>
              <a:t>Shigella spp. </a:t>
            </a:r>
            <a:r>
              <a:rPr lang="en-US" dirty="0"/>
              <a:t>causes dysentery</a:t>
            </a:r>
          </a:p>
          <a:p>
            <a:r>
              <a:rPr lang="en-US" dirty="0"/>
              <a:t>Infection can result from ingestion of 10 – 200 organisms</a:t>
            </a:r>
          </a:p>
          <a:p>
            <a:r>
              <a:rPr lang="en-US" dirty="0"/>
              <a:t>Incubation period ranges from 1 – 7 days</a:t>
            </a:r>
          </a:p>
          <a:p>
            <a:r>
              <a:rPr lang="en-US" dirty="0"/>
              <a:t>Acute diarrhea can develop within 1 – 2 days</a:t>
            </a:r>
          </a:p>
          <a:p>
            <a:r>
              <a:rPr lang="en-US" dirty="0"/>
              <a:t>Symptoms and shigellosis may occur within 12 – </a:t>
            </a:r>
            <a:r>
              <a:rPr lang="en-US" dirty="0" smtClean="0"/>
              <a:t>50 hours    </a:t>
            </a:r>
            <a:endParaRPr lang="en-US" sz="200" dirty="0"/>
          </a:p>
        </p:txBody>
      </p:sp>
      <p:sp>
        <p:nvSpPr>
          <p:cNvPr id="4" name="Rectangle 3"/>
          <p:cNvSpPr/>
          <p:nvPr/>
        </p:nvSpPr>
        <p:spPr>
          <a:xfrm>
            <a:off x="6283257" y="5521156"/>
            <a:ext cx="5657917" cy="923330"/>
          </a:xfrm>
          <a:prstGeom prst="rect">
            <a:avLst/>
          </a:prstGeom>
        </p:spPr>
        <p:txBody>
          <a:bodyPr wrap="square">
            <a:spAutoFit/>
          </a:bodyPr>
          <a:lstStyle/>
          <a:p>
            <a:r>
              <a:rPr lang="en-US" i="1" dirty="0" smtClean="0">
                <a:latin typeface="Roboto" charset="0"/>
              </a:rPr>
              <a:t>**This </a:t>
            </a:r>
            <a:r>
              <a:rPr lang="en-US" i="1" dirty="0">
                <a:latin typeface="Roboto" charset="0"/>
              </a:rPr>
              <a:t>micrograph reveals 2nd stage shigellosis progression; the Shigella bacteria have penetrated the intestinal </a:t>
            </a:r>
            <a:r>
              <a:rPr lang="en-US" i="1" dirty="0" smtClean="0">
                <a:latin typeface="Roboto" charset="0"/>
              </a:rPr>
              <a:t>mucosa.</a:t>
            </a:r>
            <a:endParaRPr lang="en-US" i="1" dirty="0"/>
          </a:p>
        </p:txBody>
      </p:sp>
      <p:pic>
        <p:nvPicPr>
          <p:cNvPr id="5" name="Picture 4"/>
          <p:cNvPicPr>
            <a:picLocks noChangeAspect="1"/>
          </p:cNvPicPr>
          <p:nvPr/>
        </p:nvPicPr>
        <p:blipFill>
          <a:blip r:embed="rId2"/>
          <a:stretch>
            <a:fillRect/>
          </a:stretch>
        </p:blipFill>
        <p:spPr>
          <a:xfrm>
            <a:off x="6283257" y="1722269"/>
            <a:ext cx="5657917" cy="3798887"/>
          </a:xfrm>
          <a:prstGeom prst="rect">
            <a:avLst/>
          </a:prstGeom>
        </p:spPr>
      </p:pic>
    </p:spTree>
    <p:extLst>
      <p:ext uri="{BB962C8B-B14F-4D97-AF65-F5344CB8AC3E}">
        <p14:creationId xmlns:p14="http://schemas.microsoft.com/office/powerpoint/2010/main" val="211080597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098D6-126E-43C4-893A-1B979AA697B6}"/>
              </a:ext>
            </a:extLst>
          </p:cNvPr>
          <p:cNvSpPr>
            <a:spLocks noGrp="1"/>
          </p:cNvSpPr>
          <p:nvPr>
            <p:ph type="title"/>
          </p:nvPr>
        </p:nvSpPr>
        <p:spPr>
          <a:xfrm>
            <a:off x="1484311" y="685800"/>
            <a:ext cx="10018713" cy="787893"/>
          </a:xfrm>
        </p:spPr>
        <p:txBody>
          <a:bodyPr>
            <a:normAutofit fontScale="90000"/>
          </a:bodyPr>
          <a:lstStyle/>
          <a:p>
            <a:r>
              <a:rPr lang="en-US" sz="5400" b="1" dirty="0">
                <a:solidFill>
                  <a:srgbClr val="FF0000"/>
                </a:solidFill>
              </a:rPr>
              <a:t>Transmission</a:t>
            </a:r>
          </a:p>
        </p:txBody>
      </p:sp>
      <p:sp>
        <p:nvSpPr>
          <p:cNvPr id="3" name="Content Placeholder 2">
            <a:extLst>
              <a:ext uri="{FF2B5EF4-FFF2-40B4-BE49-F238E27FC236}">
                <a16:creationId xmlns:a16="http://schemas.microsoft.com/office/drawing/2014/main" id="{85E03CE9-684E-48D6-AC29-3F404599C94B}"/>
              </a:ext>
            </a:extLst>
          </p:cNvPr>
          <p:cNvSpPr>
            <a:spLocks noGrp="1"/>
          </p:cNvSpPr>
          <p:nvPr>
            <p:ph idx="1"/>
          </p:nvPr>
        </p:nvSpPr>
        <p:spPr>
          <a:xfrm>
            <a:off x="1484310" y="2334827"/>
            <a:ext cx="10018713" cy="4003829"/>
          </a:xfrm>
        </p:spPr>
        <p:txBody>
          <a:bodyPr>
            <a:normAutofit fontScale="25000" lnSpcReduction="20000"/>
          </a:bodyPr>
          <a:lstStyle/>
          <a:p>
            <a:pPr>
              <a:buClr>
                <a:srgbClr val="1287C3"/>
              </a:buClr>
            </a:pPr>
            <a:r>
              <a:rPr lang="en-US" sz="12800" dirty="0"/>
              <a:t>Shigellosis is easily transmitted</a:t>
            </a:r>
            <a:endParaRPr lang="en-US" sz="12800" i="1" dirty="0"/>
          </a:p>
          <a:p>
            <a:pPr>
              <a:buClr>
                <a:srgbClr val="1287C3"/>
              </a:buClr>
            </a:pPr>
            <a:r>
              <a:rPr lang="en-US" sz="12800" dirty="0"/>
              <a:t>Transmission occurs via the fecal-oral route</a:t>
            </a:r>
          </a:p>
          <a:p>
            <a:pPr lvl="1">
              <a:buClr>
                <a:srgbClr val="1287C3"/>
              </a:buClr>
            </a:pPr>
            <a:r>
              <a:rPr lang="en-US" sz="8000" dirty="0"/>
              <a:t>Direct person-to-person or anal sexual contact</a:t>
            </a:r>
          </a:p>
          <a:p>
            <a:pPr lvl="1">
              <a:buClr>
                <a:srgbClr val="1287C3"/>
              </a:buClr>
            </a:pPr>
            <a:r>
              <a:rPr lang="en-US" sz="8000" dirty="0"/>
              <a:t>Indirect contact through contaminated food, water, or fomites</a:t>
            </a:r>
          </a:p>
          <a:p>
            <a:pPr>
              <a:buClr>
                <a:srgbClr val="1287C3"/>
              </a:buClr>
            </a:pPr>
            <a:r>
              <a:rPr lang="en-US" sz="12800" dirty="0"/>
              <a:t>Agents begin to be shed in feces 4 weeks after infection, and it is communicable as long as the organisms are present in excrement</a:t>
            </a:r>
          </a:p>
          <a:p>
            <a:pPr>
              <a:buClr>
                <a:srgbClr val="1287C3"/>
              </a:buClr>
            </a:pPr>
            <a:r>
              <a:rPr lang="en-US" sz="12800" dirty="0"/>
              <a:t>Although rare, asymptomatic carriers can also spread the infection for up to several months</a:t>
            </a:r>
          </a:p>
          <a:p>
            <a:pPr lvl="1">
              <a:buClr>
                <a:srgbClr val="1287C3"/>
              </a:buClr>
            </a:pPr>
            <a:endParaRPr lang="en-US" sz="1600" dirty="0"/>
          </a:p>
          <a:p>
            <a:endParaRPr lang="en-US" dirty="0"/>
          </a:p>
        </p:txBody>
      </p:sp>
    </p:spTree>
    <p:extLst>
      <p:ext uri="{BB962C8B-B14F-4D97-AF65-F5344CB8AC3E}">
        <p14:creationId xmlns:p14="http://schemas.microsoft.com/office/powerpoint/2010/main" val="203358980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DA673-7F80-4D33-A022-F144F266DE62}"/>
              </a:ext>
            </a:extLst>
          </p:cNvPr>
          <p:cNvSpPr>
            <a:spLocks noGrp="1"/>
          </p:cNvSpPr>
          <p:nvPr>
            <p:ph type="title"/>
          </p:nvPr>
        </p:nvSpPr>
        <p:spPr/>
        <p:txBody>
          <a:bodyPr/>
          <a:lstStyle/>
          <a:p>
            <a:r>
              <a:rPr lang="en-US"/>
              <a:t>References</a:t>
            </a:r>
          </a:p>
        </p:txBody>
      </p:sp>
      <p:sp>
        <p:nvSpPr>
          <p:cNvPr id="3" name="Content Placeholder 2">
            <a:extLst>
              <a:ext uri="{FF2B5EF4-FFF2-40B4-BE49-F238E27FC236}">
                <a16:creationId xmlns:a16="http://schemas.microsoft.com/office/drawing/2014/main" id="{8D39DABC-A9D0-4823-950E-34F5AC870F88}"/>
              </a:ext>
            </a:extLst>
          </p:cNvPr>
          <p:cNvSpPr>
            <a:spLocks noGrp="1"/>
          </p:cNvSpPr>
          <p:nvPr>
            <p:ph idx="1"/>
          </p:nvPr>
        </p:nvSpPr>
        <p:spPr/>
        <p:txBody>
          <a:bodyPr>
            <a:normAutofit fontScale="70000" lnSpcReduction="20000"/>
          </a:bodyPr>
          <a:lstStyle/>
          <a:p>
            <a:r>
              <a:rPr lang="en-US" dirty="0">
                <a:hlinkClick r:id="rId2"/>
              </a:rPr>
              <a:t>https://www.cdc.gov/shigella/general-information.html</a:t>
            </a:r>
            <a:endParaRPr lang="en-US" dirty="0"/>
          </a:p>
          <a:p>
            <a:pPr>
              <a:buClr>
                <a:srgbClr val="1287C3"/>
              </a:buClr>
            </a:pPr>
            <a:r>
              <a:rPr lang="en-US" dirty="0">
                <a:hlinkClick r:id="rId3"/>
              </a:rPr>
              <a:t>http://www.sanger.ac.uk/news/view/shigella-flexneri-persists-environment-and-switches-serotypes</a:t>
            </a:r>
          </a:p>
          <a:p>
            <a:pPr>
              <a:buClr>
                <a:srgbClr val="1287C3"/>
              </a:buClr>
            </a:pPr>
            <a:r>
              <a:rPr lang="en-US" dirty="0">
                <a:hlinkClick r:id="rId4"/>
              </a:rPr>
              <a:t>https://www.foodsafety.gov/poisoning/causes/bacteriaviruses/shigella/index.html</a:t>
            </a:r>
          </a:p>
          <a:p>
            <a:pPr>
              <a:buClr>
                <a:srgbClr val="1287C3"/>
              </a:buClr>
            </a:pPr>
            <a:r>
              <a:rPr lang="en-US" dirty="0">
                <a:hlinkClick r:id="rId5"/>
              </a:rPr>
              <a:t>https://wwwnc.cdc.gov/travel/yellowbook/2018/infectious-diseases-related-to-travel/shigellosis</a:t>
            </a:r>
            <a:endParaRPr lang="en-US" dirty="0"/>
          </a:p>
          <a:p>
            <a:pPr>
              <a:buClr>
                <a:srgbClr val="1287C3"/>
              </a:buClr>
            </a:pPr>
            <a:r>
              <a:rPr lang="en-US" dirty="0">
                <a:hlinkClick r:id="rId6" invalidUrl="https://www.uta.edu/campus-ops/ehs/biological/docs/PSDS/SHIGELLA spp.pdf"/>
              </a:rPr>
              <a:t>https://www.uta.edu/campus-ops/ehs/biological/docs/PSDS/SHIGELLA%20spp.pdf</a:t>
            </a:r>
            <a:endParaRPr lang="en-US" dirty="0"/>
          </a:p>
          <a:p>
            <a:pPr>
              <a:buClr>
                <a:srgbClr val="1287C3"/>
              </a:buClr>
            </a:pPr>
            <a:r>
              <a:rPr lang="en-US" dirty="0">
                <a:hlinkClick r:id="rId7"/>
              </a:rPr>
              <a:t>https://www.ncbi.nlm.nih.gov/pubmed/7762715</a:t>
            </a:r>
            <a:endParaRPr lang="en-US" dirty="0"/>
          </a:p>
          <a:p>
            <a:pPr>
              <a:buClr>
                <a:srgbClr val="1287C3"/>
              </a:buClr>
            </a:pPr>
            <a:r>
              <a:rPr lang="en-US" dirty="0">
                <a:hlinkClick r:id="rId8"/>
              </a:rPr>
              <a:t>https://</a:t>
            </a:r>
            <a:r>
              <a:rPr lang="en-US" dirty="0" smtClean="0">
                <a:hlinkClick r:id="rId8"/>
              </a:rPr>
              <a:t>www.cdc.gov/shigella/infection-sources.html</a:t>
            </a:r>
            <a:endParaRPr lang="en-US" dirty="0" smtClean="0"/>
          </a:p>
          <a:p>
            <a:pPr>
              <a:buClr>
                <a:srgbClr val="1287C3"/>
              </a:buClr>
            </a:pPr>
            <a:r>
              <a:rPr lang="en-US" dirty="0">
                <a:hlinkClick r:id="rId9"/>
              </a:rPr>
              <a:t>http://</a:t>
            </a:r>
            <a:r>
              <a:rPr lang="en-US" dirty="0" smtClean="0">
                <a:hlinkClick r:id="rId9"/>
              </a:rPr>
              <a:t>userscontent2.emaze.com/images/be707218-efe8-4354-9aec-de15f02d8a10/5a5f141a-038c-46a5-92c5-ed96b80b9acd.jpg</a:t>
            </a:r>
            <a:r>
              <a:rPr lang="en-US" dirty="0" smtClean="0"/>
              <a:t> </a:t>
            </a:r>
            <a:endParaRPr lang="en-US" dirty="0"/>
          </a:p>
          <a:p>
            <a:pPr>
              <a:buClr>
                <a:srgbClr val="1287C3"/>
              </a:buClr>
            </a:pPr>
            <a:endParaRPr lang="en-US" dirty="0"/>
          </a:p>
          <a:p>
            <a:pPr>
              <a:buClr>
                <a:srgbClr val="1287C3"/>
              </a:buClr>
            </a:pPr>
            <a:endParaRPr lang="en-US" dirty="0"/>
          </a:p>
          <a:p>
            <a:pPr marL="0" indent="0">
              <a:buClr>
                <a:srgbClr val="1287C3"/>
              </a:buClr>
              <a:buNone/>
            </a:pPr>
            <a:endParaRPr lang="en-US" dirty="0"/>
          </a:p>
        </p:txBody>
      </p:sp>
    </p:spTree>
    <p:extLst>
      <p:ext uri="{BB962C8B-B14F-4D97-AF65-F5344CB8AC3E}">
        <p14:creationId xmlns:p14="http://schemas.microsoft.com/office/powerpoint/2010/main" val="134159382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rancisella tularemia bacteria」的圖片搜尋結果">
            <a:extLst>
              <a:ext uri="{FF2B5EF4-FFF2-40B4-BE49-F238E27FC236}">
                <a16:creationId xmlns:a16="http://schemas.microsoft.com/office/drawing/2014/main" id="{FA87FE32-1A1C-4D27-91C0-9F5EB81081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0580" y="1725625"/>
            <a:ext cx="7846111" cy="4786126"/>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1"/>
          <p:cNvSpPr txBox="1">
            <a:spLocks/>
          </p:cNvSpPr>
          <p:nvPr/>
        </p:nvSpPr>
        <p:spPr>
          <a:xfrm>
            <a:off x="3673191" y="206387"/>
            <a:ext cx="4787901" cy="175259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b="1" smtClean="0">
                <a:latin typeface="Aharoni" panose="02010803020104030203" pitchFamily="2" charset="-79"/>
                <a:cs typeface="Aharoni" panose="02010803020104030203" pitchFamily="2" charset="-79"/>
              </a:rPr>
              <a:t>Francisella tularemia  </a:t>
            </a:r>
            <a:r>
              <a:rPr lang="en-US" sz="3200" smtClean="0">
                <a:latin typeface="Aharoni" panose="02010803020104030203" pitchFamily="2" charset="-79"/>
                <a:cs typeface="Aharoni" panose="02010803020104030203" pitchFamily="2" charset="-79"/>
              </a:rPr>
              <a:t/>
            </a:r>
            <a:br>
              <a:rPr lang="en-US" sz="3200" smtClean="0">
                <a:latin typeface="Aharoni" panose="02010803020104030203" pitchFamily="2" charset="-79"/>
                <a:cs typeface="Aharoni" panose="02010803020104030203" pitchFamily="2" charset="-79"/>
              </a:rPr>
            </a:br>
            <a:r>
              <a:rPr lang="en-US" sz="2400" smtClean="0">
                <a:latin typeface="Aharoni" panose="02010803020104030203" pitchFamily="2" charset="-79"/>
                <a:cs typeface="Aharoni" panose="02010803020104030203" pitchFamily="2" charset="-79"/>
              </a:rPr>
              <a:t>                  By:  Chi Yu</a:t>
            </a:r>
            <a:endParaRPr lang="en-US" sz="2400"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131800157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map&#10;&#10;Description generated with very high confidence">
            <a:extLst>
              <a:ext uri="{FF2B5EF4-FFF2-40B4-BE49-F238E27FC236}">
                <a16:creationId xmlns:a16="http://schemas.microsoft.com/office/drawing/2014/main" id="{8F4D6C75-8CB3-4211-8E5B-E162719E7272}"/>
              </a:ext>
            </a:extLst>
          </p:cNvPr>
          <p:cNvPicPr>
            <a:picLocks noChangeAspect="1"/>
          </p:cNvPicPr>
          <p:nvPr/>
        </p:nvPicPr>
        <p:blipFill>
          <a:blip r:embed="rId2"/>
          <a:stretch>
            <a:fillRect/>
          </a:stretch>
        </p:blipFill>
        <p:spPr>
          <a:xfrm>
            <a:off x="5870956" y="1600944"/>
            <a:ext cx="5955432" cy="4228356"/>
          </a:xfrm>
          <a:prstGeom prst="rect">
            <a:avLst/>
          </a:prstGeom>
        </p:spPr>
      </p:pic>
      <p:sp>
        <p:nvSpPr>
          <p:cNvPr id="2" name="Title 1"/>
          <p:cNvSpPr>
            <a:spLocks noGrp="1"/>
          </p:cNvSpPr>
          <p:nvPr>
            <p:ph type="title"/>
          </p:nvPr>
        </p:nvSpPr>
        <p:spPr>
          <a:xfrm>
            <a:off x="1484310" y="242887"/>
            <a:ext cx="9859965" cy="1752599"/>
          </a:xfrm>
        </p:spPr>
        <p:txBody>
          <a:bodyPr>
            <a:noAutofit/>
          </a:bodyPr>
          <a:lstStyle/>
          <a:p>
            <a:pPr>
              <a:lnSpc>
                <a:spcPct val="90000"/>
              </a:lnSpc>
            </a:pPr>
            <a:r>
              <a:rPr lang="en-US" sz="2000" b="1" dirty="0"/>
              <a:t/>
            </a:r>
            <a:br>
              <a:rPr lang="en-US" sz="2000" b="1" dirty="0"/>
            </a:br>
            <a:r>
              <a:rPr lang="en-US" sz="2000" dirty="0">
                <a:solidFill>
                  <a:srgbClr val="FF0000"/>
                </a:solidFill>
              </a:rPr>
              <a:t/>
            </a:r>
            <a:br>
              <a:rPr lang="en-US" sz="2000" dirty="0">
                <a:solidFill>
                  <a:srgbClr val="FF0000"/>
                </a:solidFill>
              </a:rPr>
            </a:br>
            <a:r>
              <a:rPr lang="en-US" altLang="zh-TW" sz="3200" i="1" dirty="0"/>
              <a:t>Where does it naturally live?  Soil ? Natural environment.</a:t>
            </a:r>
            <a:r>
              <a:rPr lang="en-US" altLang="zh-TW" sz="2000" dirty="0"/>
              <a:t/>
            </a:r>
            <a:br>
              <a:rPr lang="en-US" altLang="zh-TW" sz="2000" dirty="0"/>
            </a:br>
            <a:r>
              <a:rPr lang="en-US" sz="2000" dirty="0"/>
              <a:t/>
            </a:r>
            <a:br>
              <a:rPr lang="en-US" sz="2000" dirty="0"/>
            </a:br>
            <a:r>
              <a:rPr lang="en-US" sz="2000" dirty="0"/>
              <a:t/>
            </a:r>
            <a:br>
              <a:rPr lang="en-US" sz="2000" dirty="0"/>
            </a:br>
            <a:endParaRPr lang="en-US" sz="2000" dirty="0"/>
          </a:p>
        </p:txBody>
      </p:sp>
      <p:sp>
        <p:nvSpPr>
          <p:cNvPr id="3" name="Content Placeholder 2"/>
          <p:cNvSpPr>
            <a:spLocks noGrp="1"/>
          </p:cNvSpPr>
          <p:nvPr>
            <p:ph idx="1"/>
          </p:nvPr>
        </p:nvSpPr>
        <p:spPr>
          <a:xfrm>
            <a:off x="1484310" y="1071563"/>
            <a:ext cx="4278929" cy="5786437"/>
          </a:xfrm>
        </p:spPr>
        <p:txBody>
          <a:bodyPr>
            <a:normAutofit/>
          </a:bodyPr>
          <a:lstStyle/>
          <a:p>
            <a:pPr>
              <a:lnSpc>
                <a:spcPct val="90000"/>
              </a:lnSpc>
            </a:pPr>
            <a:r>
              <a:rPr lang="en-US" altLang="zh-TW" dirty="0" err="1">
                <a:latin typeface="Times New Roman" panose="02020603050405020304" pitchFamily="18" charset="0"/>
                <a:cs typeface="Times New Roman" panose="02020603050405020304" pitchFamily="18" charset="0"/>
              </a:rPr>
              <a:t>Francisella</a:t>
            </a:r>
            <a:r>
              <a:rPr lang="en-US" altLang="zh-TW" dirty="0">
                <a:latin typeface="Times New Roman" panose="02020603050405020304" pitchFamily="18" charset="0"/>
                <a:cs typeface="Times New Roman" panose="02020603050405020304" pitchFamily="18" charset="0"/>
              </a:rPr>
              <a:t> tularemia is found in a wide variety of hosts and extra host environments, making culture recovery a diagnostic challenge.  When it found in nature, it can survive for several weeks at low temperatures in animal carcasses, soil, and water. In laboratory, </a:t>
            </a:r>
            <a:r>
              <a:rPr lang="en-US" altLang="zh-TW" dirty="0" err="1">
                <a:latin typeface="Times New Roman" panose="02020603050405020304" pitchFamily="18" charset="0"/>
                <a:cs typeface="Times New Roman" panose="02020603050405020304" pitchFamily="18" charset="0"/>
              </a:rPr>
              <a:t>Francisella</a:t>
            </a:r>
            <a:r>
              <a:rPr lang="en-US" altLang="zh-TW" dirty="0">
                <a:latin typeface="Times New Roman" panose="02020603050405020304" pitchFamily="18" charset="0"/>
                <a:cs typeface="Times New Roman" panose="02020603050405020304" pitchFamily="18" charset="0"/>
              </a:rPr>
              <a:t> tularemia appears as small rods (0.2 by 0.2 µm), and is grown best at 35-37 degrees Celsius.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861860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screenshot&#10;&#10;Description generated with high confidence">
            <a:extLst>
              <a:ext uri="{FF2B5EF4-FFF2-40B4-BE49-F238E27FC236}">
                <a16:creationId xmlns:a16="http://schemas.microsoft.com/office/drawing/2014/main" id="{24558A95-CBF7-4872-94E1-794FAF773EAE}"/>
              </a:ext>
            </a:extLst>
          </p:cNvPr>
          <p:cNvPicPr>
            <a:picLocks noChangeAspect="1"/>
          </p:cNvPicPr>
          <p:nvPr/>
        </p:nvPicPr>
        <p:blipFill rotWithShape="1">
          <a:blip r:embed="rId2"/>
          <a:srcRect t="23498" b="10130"/>
          <a:stretch/>
        </p:blipFill>
        <p:spPr>
          <a:xfrm>
            <a:off x="171450" y="1599671"/>
            <a:ext cx="7405158" cy="4899819"/>
          </a:xfrm>
          <a:prstGeom prst="rect">
            <a:avLst/>
          </a:prstGeom>
        </p:spPr>
      </p:pic>
      <p:sp>
        <p:nvSpPr>
          <p:cNvPr id="3" name="Content Placeholder 2">
            <a:extLst>
              <a:ext uri="{FF2B5EF4-FFF2-40B4-BE49-F238E27FC236}">
                <a16:creationId xmlns:a16="http://schemas.microsoft.com/office/drawing/2014/main" id="{ED24CD0E-CEF9-46E4-BB23-EBA77F1225D2}"/>
              </a:ext>
            </a:extLst>
          </p:cNvPr>
          <p:cNvSpPr>
            <a:spLocks noGrp="1"/>
          </p:cNvSpPr>
          <p:nvPr>
            <p:ph idx="1"/>
          </p:nvPr>
        </p:nvSpPr>
        <p:spPr>
          <a:xfrm>
            <a:off x="7576608" y="1048808"/>
            <a:ext cx="4373033" cy="5494867"/>
          </a:xfrm>
        </p:spPr>
        <p:txBody>
          <a:bodyPr>
            <a:normAutofit/>
          </a:bodyPr>
          <a:lstStyle/>
          <a:p>
            <a:pPr marL="0" indent="0">
              <a:lnSpc>
                <a:spcPct val="90000"/>
              </a:lnSpc>
              <a:buNone/>
            </a:pPr>
            <a:r>
              <a:rPr lang="en-US" altLang="zh-TW" i="1" dirty="0">
                <a:latin typeface="Times New Roman" panose="02020603050405020304" pitchFamily="18" charset="0"/>
                <a:cs typeface="Times New Roman" panose="02020603050405020304" pitchFamily="18" charset="0"/>
              </a:rPr>
              <a:t/>
            </a:r>
            <a:br>
              <a:rPr lang="en-US" altLang="zh-TW" i="1" dirty="0">
                <a:latin typeface="Times New Roman" panose="02020603050405020304" pitchFamily="18" charset="0"/>
                <a:cs typeface="Times New Roman" panose="02020603050405020304" pitchFamily="18" charset="0"/>
              </a:rPr>
            </a:br>
            <a:endParaRPr lang="en-US" altLang="zh-TW" i="1" dirty="0">
              <a:latin typeface="Times New Roman" panose="02020603050405020304" pitchFamily="18" charset="0"/>
              <a:cs typeface="Times New Roman" panose="02020603050405020304" pitchFamily="18" charset="0"/>
            </a:endParaRPr>
          </a:p>
          <a:p>
            <a:pPr>
              <a:lnSpc>
                <a:spcPct val="90000"/>
              </a:lnSpc>
            </a:pPr>
            <a:r>
              <a:rPr lang="en-US" altLang="zh-TW" dirty="0" err="1">
                <a:latin typeface="Times New Roman" panose="02020603050405020304" pitchFamily="18" charset="0"/>
                <a:cs typeface="Times New Roman" panose="02020603050405020304" pitchFamily="18" charset="0"/>
              </a:rPr>
              <a:t>Francisella</a:t>
            </a:r>
            <a:r>
              <a:rPr lang="en-US" altLang="zh-TW" dirty="0">
                <a:latin typeface="Times New Roman" panose="02020603050405020304" pitchFamily="18" charset="0"/>
                <a:cs typeface="Times New Roman" panose="02020603050405020304" pitchFamily="18" charset="0"/>
              </a:rPr>
              <a:t> tularemia  is associated with various aquatic environments including streams and rivers, lakes and pond.</a:t>
            </a:r>
          </a:p>
          <a:p>
            <a:pPr>
              <a:lnSpc>
                <a:spcPct val="90000"/>
              </a:lnSpc>
            </a:pPr>
            <a:r>
              <a:rPr lang="en-US" altLang="zh-TW" dirty="0">
                <a:latin typeface="Times New Roman" panose="02020603050405020304" pitchFamily="18" charset="0"/>
                <a:cs typeface="Times New Roman" panose="02020603050405020304" pitchFamily="18" charset="0"/>
              </a:rPr>
              <a:t>Various wild animals, especially rabbits, hares, and rodents, plus several species of hard ticks.</a:t>
            </a:r>
          </a:p>
          <a:p>
            <a:pPr>
              <a:lnSpc>
                <a:spcPct val="90000"/>
              </a:lnSpc>
            </a:pPr>
            <a:r>
              <a:rPr lang="en-US" altLang="zh-TW" dirty="0">
                <a:latin typeface="Times New Roman" panose="02020603050405020304" pitchFamily="18" charset="0"/>
                <a:cs typeface="Times New Roman" panose="02020603050405020304" pitchFamily="18" charset="0"/>
              </a:rPr>
              <a:t>NOTE: This bacterium also exists in water and in soil.</a:t>
            </a:r>
          </a:p>
          <a:p>
            <a:pPr>
              <a:lnSpc>
                <a:spcPct val="90000"/>
              </a:lnSpc>
            </a:pPr>
            <a:endParaRPr lang="en-US" altLang="zh-TW" dirty="0">
              <a:latin typeface="Times New Roman" panose="02020603050405020304" pitchFamily="18" charset="0"/>
              <a:cs typeface="Times New Roman" panose="02020603050405020304" pitchFamily="18" charset="0"/>
            </a:endParaRPr>
          </a:p>
          <a:p>
            <a:pPr>
              <a:lnSpc>
                <a:spcPct val="90000"/>
              </a:lnSpc>
            </a:pPr>
            <a:endParaRPr lang="zh-TW" altLang="en-US" dirty="0"/>
          </a:p>
        </p:txBody>
      </p:sp>
      <p:sp>
        <p:nvSpPr>
          <p:cNvPr id="15" name="Title 1">
            <a:extLst>
              <a:ext uri="{FF2B5EF4-FFF2-40B4-BE49-F238E27FC236}">
                <a16:creationId xmlns:a16="http://schemas.microsoft.com/office/drawing/2014/main" id="{4C158180-2F4A-46D5-9AED-DC88912D65FC}"/>
              </a:ext>
            </a:extLst>
          </p:cNvPr>
          <p:cNvSpPr txBox="1">
            <a:spLocks/>
          </p:cNvSpPr>
          <p:nvPr/>
        </p:nvSpPr>
        <p:spPr>
          <a:xfrm>
            <a:off x="2157413" y="185738"/>
            <a:ext cx="8191500" cy="1413933"/>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zh-TW" sz="3600" smtClean="0">
                <a:latin typeface="Times New Roman" panose="02020603050405020304" pitchFamily="18" charset="0"/>
                <a:cs typeface="Times New Roman" panose="02020603050405020304" pitchFamily="18" charset="0"/>
              </a:rPr>
              <a:t> Region where it can be found &amp;Reservoir</a:t>
            </a:r>
            <a:br>
              <a:rPr lang="en-US" altLang="zh-TW" sz="3600" smtClean="0">
                <a:latin typeface="Times New Roman" panose="02020603050405020304" pitchFamily="18" charset="0"/>
                <a:cs typeface="Times New Roman" panose="02020603050405020304" pitchFamily="18" charset="0"/>
              </a:rPr>
            </a:br>
            <a:r>
              <a:rPr lang="en-US" altLang="zh-TW" sz="3600" i="1" smtClean="0">
                <a:latin typeface="Times New Roman" panose="02020603050405020304" pitchFamily="18" charset="0"/>
                <a:cs typeface="Times New Roman" panose="02020603050405020304" pitchFamily="18" charset="0"/>
              </a:rPr>
              <a:t> </a:t>
            </a:r>
            <a:endParaRPr lang="zh-TW" altLang="en-US" sz="3600" dirty="0"/>
          </a:p>
        </p:txBody>
      </p:sp>
    </p:spTree>
    <p:extLst>
      <p:ext uri="{BB962C8B-B14F-4D97-AF65-F5344CB8AC3E}">
        <p14:creationId xmlns:p14="http://schemas.microsoft.com/office/powerpoint/2010/main" val="146379756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close up of an animal&#10;&#10;Description generated with very high confidence">
            <a:extLst>
              <a:ext uri="{FF2B5EF4-FFF2-40B4-BE49-F238E27FC236}">
                <a16:creationId xmlns:a16="http://schemas.microsoft.com/office/drawing/2014/main" id="{1EB49510-5029-4F76-848D-B851E10BA1C0}"/>
              </a:ext>
            </a:extLst>
          </p:cNvPr>
          <p:cNvPicPr>
            <a:picLocks noChangeAspect="1"/>
          </p:cNvPicPr>
          <p:nvPr/>
        </p:nvPicPr>
        <p:blipFill>
          <a:blip r:embed="rId2"/>
          <a:stretch>
            <a:fillRect/>
          </a:stretch>
        </p:blipFill>
        <p:spPr>
          <a:xfrm>
            <a:off x="6546469" y="645285"/>
            <a:ext cx="4460253" cy="2520043"/>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pic>
        <p:nvPicPr>
          <p:cNvPr id="8" name="Picture 7" descr="A screenshot of a cell phone&#10;&#10;Description generated with high confidence">
            <a:extLst>
              <a:ext uri="{FF2B5EF4-FFF2-40B4-BE49-F238E27FC236}">
                <a16:creationId xmlns:a16="http://schemas.microsoft.com/office/drawing/2014/main" id="{19AB2639-3E30-40AD-8254-C751FC0E3CAB}"/>
              </a:ext>
            </a:extLst>
          </p:cNvPr>
          <p:cNvPicPr>
            <a:picLocks noChangeAspect="1"/>
          </p:cNvPicPr>
          <p:nvPr/>
        </p:nvPicPr>
        <p:blipFill rotWithShape="1">
          <a:blip r:embed="rId3"/>
          <a:srcRect/>
          <a:stretch/>
        </p:blipFill>
        <p:spPr>
          <a:xfrm>
            <a:off x="6050170" y="3423522"/>
            <a:ext cx="2590935" cy="2163430"/>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pic>
        <p:nvPicPr>
          <p:cNvPr id="7" name="Picture 6">
            <a:extLst>
              <a:ext uri="{FF2B5EF4-FFF2-40B4-BE49-F238E27FC236}">
                <a16:creationId xmlns:a16="http://schemas.microsoft.com/office/drawing/2014/main" id="{6FD68C26-BE1F-47D4-A438-7C5F66A7223B}"/>
              </a:ext>
            </a:extLst>
          </p:cNvPr>
          <p:cNvPicPr>
            <a:picLocks noChangeAspect="1"/>
          </p:cNvPicPr>
          <p:nvPr/>
        </p:nvPicPr>
        <p:blipFill rotWithShape="1">
          <a:blip r:embed="rId4"/>
          <a:srcRect/>
          <a:stretch/>
        </p:blipFill>
        <p:spPr>
          <a:xfrm>
            <a:off x="8899300" y="3423522"/>
            <a:ext cx="2603722" cy="2082977"/>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
        <p:nvSpPr>
          <p:cNvPr id="2" name="Title 1">
            <a:extLst>
              <a:ext uri="{FF2B5EF4-FFF2-40B4-BE49-F238E27FC236}">
                <a16:creationId xmlns:a16="http://schemas.microsoft.com/office/drawing/2014/main" id="{91C94FA9-D1F0-4DC2-A051-0232690AF6DD}"/>
              </a:ext>
            </a:extLst>
          </p:cNvPr>
          <p:cNvSpPr>
            <a:spLocks noGrp="1"/>
          </p:cNvSpPr>
          <p:nvPr>
            <p:ph type="title"/>
          </p:nvPr>
        </p:nvSpPr>
        <p:spPr>
          <a:xfrm>
            <a:off x="1484312" y="685800"/>
            <a:ext cx="4074345" cy="1752599"/>
          </a:xfrm>
        </p:spPr>
        <p:txBody>
          <a:bodyPr>
            <a:noAutofit/>
          </a:bodyPr>
          <a:lstStyle/>
          <a:p>
            <a:pPr>
              <a:lnSpc>
                <a:spcPct val="90000"/>
              </a:lnSpc>
            </a:pPr>
            <a:r>
              <a:rPr lang="en-US" altLang="zh-TW" sz="4400" dirty="0" smtClean="0">
                <a:latin typeface="Times New Roman" panose="02020603050405020304" pitchFamily="18" charset="0"/>
                <a:cs typeface="Times New Roman" panose="02020603050405020304" pitchFamily="18" charset="0"/>
              </a:rPr>
              <a:t> </a:t>
            </a:r>
            <a:r>
              <a:rPr lang="en-US" altLang="zh-TW" sz="4400" dirty="0">
                <a:latin typeface="Times New Roman" panose="02020603050405020304" pitchFamily="18" charset="0"/>
                <a:cs typeface="Times New Roman" panose="02020603050405020304" pitchFamily="18" charset="0"/>
              </a:rPr>
              <a:t>Host Range</a:t>
            </a:r>
            <a:br>
              <a:rPr lang="en-US" altLang="zh-TW" sz="4400" dirty="0">
                <a:latin typeface="Times New Roman" panose="02020603050405020304" pitchFamily="18" charset="0"/>
                <a:cs typeface="Times New Roman" panose="02020603050405020304" pitchFamily="18" charset="0"/>
              </a:rPr>
            </a:br>
            <a:r>
              <a:rPr lang="en-US" altLang="zh-TW" sz="4400" dirty="0"/>
              <a:t/>
            </a:r>
            <a:br>
              <a:rPr lang="en-US" altLang="zh-TW" sz="4400" dirty="0"/>
            </a:br>
            <a:endParaRPr lang="zh-TW" altLang="en-US" sz="4400" dirty="0"/>
          </a:p>
        </p:txBody>
      </p:sp>
      <p:sp>
        <p:nvSpPr>
          <p:cNvPr id="3" name="Content Placeholder 2">
            <a:extLst>
              <a:ext uri="{FF2B5EF4-FFF2-40B4-BE49-F238E27FC236}">
                <a16:creationId xmlns:a16="http://schemas.microsoft.com/office/drawing/2014/main" id="{A3D5920F-2AAB-42CF-8545-021F8DBF2E79}"/>
              </a:ext>
            </a:extLst>
          </p:cNvPr>
          <p:cNvSpPr>
            <a:spLocks noGrp="1"/>
          </p:cNvSpPr>
          <p:nvPr>
            <p:ph idx="1"/>
          </p:nvPr>
        </p:nvSpPr>
        <p:spPr>
          <a:xfrm>
            <a:off x="1484311" y="1614489"/>
            <a:ext cx="4074345" cy="4176712"/>
          </a:xfrm>
        </p:spPr>
        <p:txBody>
          <a:bodyPr>
            <a:normAutofit/>
          </a:bodyPr>
          <a:lstStyle/>
          <a:p>
            <a:r>
              <a:rPr lang="en-US" altLang="zh-TW" sz="2800">
                <a:latin typeface="Times New Roman" panose="02020603050405020304" pitchFamily="18" charset="0"/>
                <a:cs typeface="Times New Roman" panose="02020603050405020304" pitchFamily="18" charset="0"/>
              </a:rPr>
              <a:t>Francisella tularemia is a small gram-negative coccobacillus that is carried in numerous animal species, especially rabbits, and is the causal agent of tularemia </a:t>
            </a:r>
          </a:p>
          <a:p>
            <a:endParaRPr lang="zh-TW" altLang="en-US" sz="2800" dirty="0"/>
          </a:p>
        </p:txBody>
      </p:sp>
    </p:spTree>
    <p:extLst>
      <p:ext uri="{BB962C8B-B14F-4D97-AF65-F5344CB8AC3E}">
        <p14:creationId xmlns:p14="http://schemas.microsoft.com/office/powerpoint/2010/main" val="47293088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person&#10;&#10;Description generated with high confidence">
            <a:extLst>
              <a:ext uri="{FF2B5EF4-FFF2-40B4-BE49-F238E27FC236}">
                <a16:creationId xmlns:a16="http://schemas.microsoft.com/office/drawing/2014/main" id="{476F303F-9A1A-48B0-9B3F-32C9D27A190D}"/>
              </a:ext>
            </a:extLst>
          </p:cNvPr>
          <p:cNvPicPr>
            <a:picLocks noChangeAspect="1"/>
          </p:cNvPicPr>
          <p:nvPr/>
        </p:nvPicPr>
        <p:blipFill rotWithShape="1">
          <a:blip r:embed="rId2"/>
          <a:srcRect l="11751" r="42849" b="-3"/>
          <a:stretch/>
        </p:blipFill>
        <p:spPr>
          <a:xfrm>
            <a:off x="20" y="10"/>
            <a:ext cx="3175466" cy="5245940"/>
          </a:xfrm>
          <a:custGeom>
            <a:avLst/>
            <a:gdLst>
              <a:gd name="connsiteX0" fmla="*/ 0 w 3175486"/>
              <a:gd name="connsiteY0" fmla="*/ 0 h 5245950"/>
              <a:gd name="connsiteX1" fmla="*/ 3175486 w 3175486"/>
              <a:gd name="connsiteY1" fmla="*/ 0 h 5245950"/>
              <a:gd name="connsiteX2" fmla="*/ 2294818 w 3175486"/>
              <a:gd name="connsiteY2" fmla="*/ 5223932 h 5245950"/>
              <a:gd name="connsiteX3" fmla="*/ 2310547 w 3175486"/>
              <a:gd name="connsiteY3" fmla="*/ 5245950 h 5245950"/>
              <a:gd name="connsiteX4" fmla="*/ 0 w 3175486"/>
              <a:gd name="connsiteY4" fmla="*/ 4901963 h 5245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5486" h="5245950">
                <a:moveTo>
                  <a:pt x="0" y="0"/>
                </a:moveTo>
                <a:lnTo>
                  <a:pt x="3175486" y="0"/>
                </a:lnTo>
                <a:lnTo>
                  <a:pt x="2294818" y="5223932"/>
                </a:lnTo>
                <a:lnTo>
                  <a:pt x="2310547" y="5245950"/>
                </a:lnTo>
                <a:lnTo>
                  <a:pt x="0" y="4901963"/>
                </a:lnTo>
                <a:close/>
              </a:path>
            </a:pathLst>
          </a:custGeom>
          <a:ln w="38100">
            <a:noFill/>
          </a:ln>
          <a:effectLst/>
        </p:spPr>
      </p:pic>
      <p:pic>
        <p:nvPicPr>
          <p:cNvPr id="2" name="Picture 1" descr="A piece of food&#10;&#10;Description generated with high confidence">
            <a:extLst>
              <a:ext uri="{FF2B5EF4-FFF2-40B4-BE49-F238E27FC236}">
                <a16:creationId xmlns:a16="http://schemas.microsoft.com/office/drawing/2014/main" id="{89C9BB7E-2670-43A0-9703-E8E10D72245E}"/>
              </a:ext>
            </a:extLst>
          </p:cNvPr>
          <p:cNvPicPr>
            <a:picLocks noChangeAspect="1"/>
          </p:cNvPicPr>
          <p:nvPr/>
        </p:nvPicPr>
        <p:blipFill rotWithShape="1">
          <a:blip r:embed="rId3"/>
          <a:srcRect t="4667" r="2" b="37633"/>
          <a:stretch/>
        </p:blipFill>
        <p:spPr>
          <a:xfrm>
            <a:off x="20" y="4901964"/>
            <a:ext cx="3459143" cy="1956037"/>
          </a:xfrm>
          <a:custGeom>
            <a:avLst/>
            <a:gdLst>
              <a:gd name="connsiteX0" fmla="*/ 0 w 3459163"/>
              <a:gd name="connsiteY0" fmla="*/ 0 h 1956037"/>
              <a:gd name="connsiteX1" fmla="*/ 2310547 w 3459163"/>
              <a:gd name="connsiteY1" fmla="*/ 343987 h 1956037"/>
              <a:gd name="connsiteX2" fmla="*/ 3459163 w 3459163"/>
              <a:gd name="connsiteY2" fmla="*/ 1951804 h 1956037"/>
              <a:gd name="connsiteX3" fmla="*/ 0 w 3459163"/>
              <a:gd name="connsiteY3" fmla="*/ 1956037 h 1956037"/>
            </a:gdLst>
            <a:ahLst/>
            <a:cxnLst>
              <a:cxn ang="0">
                <a:pos x="connsiteX0" y="connsiteY0"/>
              </a:cxn>
              <a:cxn ang="0">
                <a:pos x="connsiteX1" y="connsiteY1"/>
              </a:cxn>
              <a:cxn ang="0">
                <a:pos x="connsiteX2" y="connsiteY2"/>
              </a:cxn>
              <a:cxn ang="0">
                <a:pos x="connsiteX3" y="connsiteY3"/>
              </a:cxn>
            </a:cxnLst>
            <a:rect l="l" t="t" r="r" b="b"/>
            <a:pathLst>
              <a:path w="3459163" h="1956037">
                <a:moveTo>
                  <a:pt x="0" y="0"/>
                </a:moveTo>
                <a:lnTo>
                  <a:pt x="2310547" y="343987"/>
                </a:lnTo>
                <a:lnTo>
                  <a:pt x="3459163" y="1951804"/>
                </a:lnTo>
                <a:lnTo>
                  <a:pt x="0" y="1956037"/>
                </a:lnTo>
                <a:close/>
              </a:path>
            </a:pathLst>
          </a:custGeom>
          <a:ln w="38100">
            <a:noFill/>
          </a:ln>
          <a:effectLst/>
        </p:spPr>
      </p:pic>
      <p:sp>
        <p:nvSpPr>
          <p:cNvPr id="3" name="內容版面配置區 2">
            <a:extLst>
              <a:ext uri="{FF2B5EF4-FFF2-40B4-BE49-F238E27FC236}">
                <a16:creationId xmlns:a16="http://schemas.microsoft.com/office/drawing/2014/main" id="{0B935562-0C96-4E7F-85A4-20B4A7EEAC5E}"/>
              </a:ext>
            </a:extLst>
          </p:cNvPr>
          <p:cNvSpPr>
            <a:spLocks noGrp="1"/>
          </p:cNvSpPr>
          <p:nvPr>
            <p:ph idx="1"/>
          </p:nvPr>
        </p:nvSpPr>
        <p:spPr>
          <a:xfrm>
            <a:off x="4000501" y="1456082"/>
            <a:ext cx="7608886" cy="3789868"/>
          </a:xfrm>
        </p:spPr>
        <p:txBody>
          <a:bodyPr>
            <a:noAutofit/>
          </a:bodyPr>
          <a:lstStyle/>
          <a:p>
            <a:pPr marL="0" indent="0">
              <a:lnSpc>
                <a:spcPct val="90000"/>
              </a:lnSpc>
              <a:buNone/>
            </a:pPr>
            <a:r>
              <a:rPr lang="en-US" altLang="zh-TW" sz="3200" dirty="0" smtClean="0"/>
              <a:t>Predisposing </a:t>
            </a:r>
            <a:r>
              <a:rPr lang="en-US" altLang="zh-TW" sz="3200" dirty="0"/>
              <a:t>&amp; Occupational Risks </a:t>
            </a:r>
            <a:r>
              <a:rPr lang="en-US" altLang="zh-TW" sz="3200" dirty="0" smtClean="0"/>
              <a:t>Disease?</a:t>
            </a:r>
          </a:p>
          <a:p>
            <a:pPr marL="0" indent="0">
              <a:lnSpc>
                <a:spcPct val="90000"/>
              </a:lnSpc>
              <a:buNone/>
            </a:pPr>
            <a:endParaRPr lang="en-US" altLang="zh-TW" dirty="0" smtClean="0"/>
          </a:p>
          <a:p>
            <a:pPr>
              <a:lnSpc>
                <a:spcPct val="90000"/>
              </a:lnSpc>
            </a:pPr>
            <a:r>
              <a:rPr lang="en-US" altLang="zh-TW" dirty="0" smtClean="0">
                <a:latin typeface="Times New Roman" panose="02020603050405020304" pitchFamily="18" charset="0"/>
                <a:cs typeface="Times New Roman" panose="02020603050405020304" pitchFamily="18" charset="0"/>
              </a:rPr>
              <a:t>General </a:t>
            </a:r>
            <a:r>
              <a:rPr lang="en-US" altLang="zh-TW" dirty="0">
                <a:latin typeface="Times New Roman" panose="02020603050405020304" pitchFamily="18" charset="0"/>
                <a:cs typeface="Times New Roman" panose="02020603050405020304" pitchFamily="18" charset="0"/>
              </a:rPr>
              <a:t>symptoms include fever, headache, chills, nausea, and muscle and joint pain.</a:t>
            </a:r>
          </a:p>
          <a:p>
            <a:pPr>
              <a:lnSpc>
                <a:spcPct val="90000"/>
              </a:lnSpc>
            </a:pPr>
            <a:r>
              <a:rPr lang="en-US" altLang="zh-TW" dirty="0">
                <a:latin typeface="Times New Roman" panose="02020603050405020304" pitchFamily="18" charset="0"/>
                <a:cs typeface="Times New Roman" panose="02020603050405020304" pitchFamily="18" charset="0"/>
              </a:rPr>
              <a:t>An ulcerated lesion at the site of bacteria inoculation occurs in about 80% of patients, including at the site of a tick bite or following other contact with </a:t>
            </a:r>
            <a:r>
              <a:rPr lang="en-US" altLang="zh-TW" dirty="0" err="1">
                <a:latin typeface="Times New Roman" panose="02020603050405020304" pitchFamily="18" charset="0"/>
                <a:cs typeface="Times New Roman" panose="02020603050405020304" pitchFamily="18" charset="0"/>
              </a:rPr>
              <a:t>Francisella</a:t>
            </a:r>
            <a:r>
              <a:rPr lang="en-US" altLang="zh-TW" dirty="0">
                <a:latin typeface="Times New Roman" panose="02020603050405020304" pitchFamily="18" charset="0"/>
                <a:cs typeface="Times New Roman" panose="02020603050405020304" pitchFamily="18" charset="0"/>
              </a:rPr>
              <a:t> tularemia such as in a cut on a finger or inside the mouth.</a:t>
            </a:r>
          </a:p>
          <a:p>
            <a:pPr>
              <a:lnSpc>
                <a:spcPct val="90000"/>
              </a:lnSpc>
            </a:pPr>
            <a:r>
              <a:rPr lang="en-US" altLang="zh-TW" dirty="0">
                <a:latin typeface="Times New Roman" panose="02020603050405020304" pitchFamily="18" charset="0"/>
                <a:cs typeface="Times New Roman" panose="02020603050405020304" pitchFamily="18" charset="0"/>
              </a:rPr>
              <a:t>Complications can include swollen lymph nodes and pneumonia with cough and bloody sputum.</a:t>
            </a:r>
          </a:p>
          <a:p>
            <a:pPr marL="0" indent="0">
              <a:lnSpc>
                <a:spcPct val="90000"/>
              </a:lnSpc>
              <a:buNone/>
            </a:pPr>
            <a:r>
              <a:rPr lang="en-US" altLang="zh-TW" dirty="0"/>
              <a:t/>
            </a:r>
            <a:br>
              <a:rPr lang="en-US" altLang="zh-TW" dirty="0"/>
            </a:br>
            <a:endParaRPr lang="en-US" altLang="zh-TW" dirty="0"/>
          </a:p>
        </p:txBody>
      </p:sp>
    </p:spTree>
    <p:extLst>
      <p:ext uri="{BB962C8B-B14F-4D97-AF65-F5344CB8AC3E}">
        <p14:creationId xmlns:p14="http://schemas.microsoft.com/office/powerpoint/2010/main" val="7124570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lose up of food&#10;&#10;Description generated with high confidence">
            <a:extLst>
              <a:ext uri="{FF2B5EF4-FFF2-40B4-BE49-F238E27FC236}">
                <a16:creationId xmlns:a16="http://schemas.microsoft.com/office/drawing/2014/main" id="{2DE4FD2D-7692-4DE0-AAA4-A2A9AD25C3E9}"/>
              </a:ext>
            </a:extLst>
          </p:cNvPr>
          <p:cNvPicPr>
            <a:picLocks noChangeAspect="1"/>
          </p:cNvPicPr>
          <p:nvPr/>
        </p:nvPicPr>
        <p:blipFill rotWithShape="1">
          <a:blip r:embed="rId2"/>
          <a:srcRect l="44104" r="2865" b="-1"/>
          <a:stretch/>
        </p:blipFill>
        <p:spPr>
          <a:xfrm>
            <a:off x="8785907" y="1998131"/>
            <a:ext cx="2717116" cy="3791517"/>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
        <p:nvSpPr>
          <p:cNvPr id="3" name="內容版面配置區 2">
            <a:extLst>
              <a:ext uri="{FF2B5EF4-FFF2-40B4-BE49-F238E27FC236}">
                <a16:creationId xmlns:a16="http://schemas.microsoft.com/office/drawing/2014/main" id="{03F2609A-1629-4FB8-87DE-92F5CC446E2B}"/>
              </a:ext>
            </a:extLst>
          </p:cNvPr>
          <p:cNvSpPr>
            <a:spLocks noGrp="1"/>
          </p:cNvSpPr>
          <p:nvPr>
            <p:ph idx="1"/>
          </p:nvPr>
        </p:nvSpPr>
        <p:spPr>
          <a:xfrm>
            <a:off x="1643063" y="769408"/>
            <a:ext cx="6853766" cy="4831292"/>
          </a:xfrm>
        </p:spPr>
        <p:txBody>
          <a:bodyPr>
            <a:normAutofit/>
          </a:bodyPr>
          <a:lstStyle/>
          <a:p>
            <a:pPr marL="0" indent="0">
              <a:buNone/>
            </a:pPr>
            <a:r>
              <a:rPr lang="en-US" altLang="zh-TW" sz="4000" dirty="0" smtClean="0">
                <a:latin typeface="Times New Roman" panose="02020603050405020304" pitchFamily="18" charset="0"/>
                <a:cs typeface="Times New Roman" panose="02020603050405020304" pitchFamily="18" charset="0"/>
              </a:rPr>
              <a:t>Infectious </a:t>
            </a:r>
            <a:r>
              <a:rPr lang="en-US" altLang="zh-TW" sz="4000" dirty="0">
                <a:latin typeface="Times New Roman" panose="02020603050405020304" pitchFamily="18" charset="0"/>
                <a:cs typeface="Times New Roman" panose="02020603050405020304" pitchFamily="18" charset="0"/>
              </a:rPr>
              <a:t>Dose</a:t>
            </a:r>
            <a:r>
              <a:rPr lang="en-US" altLang="zh-TW" sz="4000" dirty="0" smtClean="0">
                <a:latin typeface="Times New Roman" panose="02020603050405020304" pitchFamily="18" charset="0"/>
                <a:cs typeface="Times New Roman" panose="02020603050405020304" pitchFamily="18" charset="0"/>
              </a:rPr>
              <a:t>?</a:t>
            </a:r>
          </a:p>
          <a:p>
            <a:pPr marL="0" indent="0">
              <a:buNone/>
            </a:pPr>
            <a:endParaRPr lang="en-US" altLang="zh-TW" dirty="0">
              <a:latin typeface="Times New Roman" panose="02020603050405020304" pitchFamily="18" charset="0"/>
              <a:cs typeface="Times New Roman" panose="02020603050405020304" pitchFamily="18" charset="0"/>
            </a:endParaRPr>
          </a:p>
          <a:p>
            <a:pPr marL="0" indent="0">
              <a:buNone/>
            </a:pPr>
            <a:r>
              <a:rPr lang="en-US" altLang="zh-TW" dirty="0">
                <a:latin typeface="Times New Roman" panose="02020603050405020304" pitchFamily="18" charset="0"/>
                <a:cs typeface="Times New Roman" panose="02020603050405020304" pitchFamily="18" charset="0"/>
              </a:rPr>
              <a:t>10-50 organisms, </a:t>
            </a:r>
            <a:r>
              <a:rPr lang="en-US" altLang="zh-TW" dirty="0"/>
              <a:t>10 colony forming units </a:t>
            </a:r>
            <a:endParaRPr lang="en-US" altLang="zh-TW" dirty="0">
              <a:latin typeface="Times New Roman" panose="02020603050405020304" pitchFamily="18" charset="0"/>
              <a:cs typeface="Times New Roman" panose="02020603050405020304" pitchFamily="18" charset="0"/>
            </a:endParaRPr>
          </a:p>
          <a:p>
            <a:r>
              <a:rPr lang="en-US" altLang="zh-TW" dirty="0">
                <a:latin typeface="Times New Roman" panose="02020603050405020304" pitchFamily="18" charset="0"/>
                <a:cs typeface="Times New Roman" panose="02020603050405020304" pitchFamily="18" charset="0"/>
              </a:rPr>
              <a:t>Due to its low infectious dose, ease of spread by aerosol, and high virulence,  </a:t>
            </a:r>
            <a:r>
              <a:rPr lang="en-US" altLang="zh-TW" dirty="0" err="1">
                <a:latin typeface="Times New Roman" panose="02020603050405020304" pitchFamily="18" charset="0"/>
                <a:cs typeface="Times New Roman" panose="02020603050405020304" pitchFamily="18" charset="0"/>
              </a:rPr>
              <a:t>Francisella</a:t>
            </a:r>
            <a:r>
              <a:rPr lang="en-US" altLang="zh-TW" dirty="0">
                <a:latin typeface="Times New Roman" panose="02020603050405020304" pitchFamily="18" charset="0"/>
                <a:cs typeface="Times New Roman" panose="02020603050405020304" pitchFamily="18" charset="0"/>
              </a:rPr>
              <a:t> tularemia  is classified as a T Select Agent by the U.S. government, along with other potential agents of bioterrorism such as Yersinia pestis, Bacillus anthracis and Ebola virus. </a:t>
            </a:r>
          </a:p>
          <a:p>
            <a:endParaRPr lang="zh-TW" altLang="en-US" dirty="0"/>
          </a:p>
        </p:txBody>
      </p:sp>
    </p:spTree>
    <p:extLst>
      <p:ext uri="{BB962C8B-B14F-4D97-AF65-F5344CB8AC3E}">
        <p14:creationId xmlns:p14="http://schemas.microsoft.com/office/powerpoint/2010/main" val="20446266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Transmission of Francisella tularensis from wild animals and environments to human. Type A tularemia caused by F. tularensis subsp. tularensis is usually transmitted through the terrestrial route by vectors such as ticks and deer flies while type B tularemia raised by F. tularensis subsp. holarctica and other subspecies is transmitted through both routes of aquatic and terrestrial cycles.">
            <a:extLst>
              <a:ext uri="{FF2B5EF4-FFF2-40B4-BE49-F238E27FC236}">
                <a16:creationId xmlns:a16="http://schemas.microsoft.com/office/drawing/2014/main" id="{A8FCD6C2-13BC-46BC-AB40-DE89AECF03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4406" y="1899658"/>
            <a:ext cx="5529391" cy="3229555"/>
          </a:xfrm>
          <a:prstGeom prst="rect">
            <a:avLst/>
          </a:prstGeom>
          <a:noFill/>
          <a:extLst>
            <a:ext uri="{909E8E84-426E-40DD-AFC4-6F175D3DCCD1}">
              <a14:hiddenFill xmlns:a14="http://schemas.microsoft.com/office/drawing/2010/main">
                <a:solidFill>
                  <a:srgbClr val="FFFFFF"/>
                </a:solidFill>
              </a14:hiddenFill>
            </a:ext>
          </a:extLst>
        </p:spPr>
      </p:pic>
      <p:sp>
        <p:nvSpPr>
          <p:cNvPr id="3" name="內容版面配置區 2">
            <a:extLst>
              <a:ext uri="{FF2B5EF4-FFF2-40B4-BE49-F238E27FC236}">
                <a16:creationId xmlns:a16="http://schemas.microsoft.com/office/drawing/2014/main" id="{99D710D9-640B-49FA-812E-D0A387C5EC66}"/>
              </a:ext>
            </a:extLst>
          </p:cNvPr>
          <p:cNvSpPr>
            <a:spLocks noGrp="1"/>
          </p:cNvSpPr>
          <p:nvPr>
            <p:ph idx="1"/>
          </p:nvPr>
        </p:nvSpPr>
        <p:spPr>
          <a:xfrm>
            <a:off x="1471613" y="648930"/>
            <a:ext cx="4657725" cy="6037619"/>
          </a:xfrm>
        </p:spPr>
        <p:txBody>
          <a:bodyPr>
            <a:normAutofit/>
          </a:bodyPr>
          <a:lstStyle/>
          <a:p>
            <a:pPr marL="0" indent="0">
              <a:lnSpc>
                <a:spcPct val="90000"/>
              </a:lnSpc>
              <a:buNone/>
            </a:pPr>
            <a:r>
              <a:rPr lang="en-US" altLang="zh-TW" sz="4000" dirty="0" smtClean="0">
                <a:latin typeface="Times New Roman" panose="02020603050405020304" pitchFamily="18" charset="0"/>
                <a:cs typeface="Times New Roman" panose="02020603050405020304" pitchFamily="18" charset="0"/>
              </a:rPr>
              <a:t>Mode </a:t>
            </a:r>
            <a:r>
              <a:rPr lang="en-US" altLang="zh-TW" sz="4000" dirty="0">
                <a:latin typeface="Times New Roman" panose="02020603050405020304" pitchFamily="18" charset="0"/>
                <a:cs typeface="Times New Roman" panose="02020603050405020304" pitchFamily="18" charset="0"/>
              </a:rPr>
              <a:t>of transmission</a:t>
            </a:r>
            <a:r>
              <a:rPr lang="en-US" altLang="zh-TW" sz="4000" dirty="0" smtClean="0">
                <a:latin typeface="Times New Roman" panose="02020603050405020304" pitchFamily="18" charset="0"/>
                <a:cs typeface="Times New Roman" panose="02020603050405020304" pitchFamily="18" charset="0"/>
              </a:rPr>
              <a:t>?</a:t>
            </a:r>
          </a:p>
          <a:p>
            <a:pPr marL="0" indent="0">
              <a:lnSpc>
                <a:spcPct val="90000"/>
              </a:lnSpc>
              <a:buNone/>
            </a:pPr>
            <a:endParaRPr lang="en-US" altLang="zh-TW" sz="2000" dirty="0">
              <a:latin typeface="Times New Roman" panose="02020603050405020304" pitchFamily="18" charset="0"/>
              <a:cs typeface="Times New Roman" panose="02020603050405020304" pitchFamily="18" charset="0"/>
            </a:endParaRPr>
          </a:p>
          <a:p>
            <a:pPr>
              <a:lnSpc>
                <a:spcPct val="90000"/>
              </a:lnSpc>
            </a:pPr>
            <a:r>
              <a:rPr lang="en-US" altLang="zh-TW" sz="2000" dirty="0">
                <a:latin typeface="Times New Roman" panose="02020603050405020304" pitchFamily="18" charset="0"/>
                <a:cs typeface="Times New Roman" panose="02020603050405020304" pitchFamily="18" charset="0"/>
              </a:rPr>
              <a:t>Most infections are acquired when hunters handle infected small mammals, especially rabbits.</a:t>
            </a:r>
          </a:p>
          <a:p>
            <a:pPr>
              <a:lnSpc>
                <a:spcPct val="90000"/>
              </a:lnSpc>
            </a:pPr>
            <a:r>
              <a:rPr lang="en-US" altLang="zh-TW" sz="2000" dirty="0">
                <a:latin typeface="Times New Roman" panose="02020603050405020304" pitchFamily="18" charset="0"/>
                <a:cs typeface="Times New Roman" panose="02020603050405020304" pitchFamily="18" charset="0"/>
              </a:rPr>
              <a:t>Some infections via ingestion of under cooked meat of infected small mammals, especially rabbits.</a:t>
            </a:r>
          </a:p>
          <a:p>
            <a:pPr>
              <a:lnSpc>
                <a:spcPct val="90000"/>
              </a:lnSpc>
            </a:pPr>
            <a:r>
              <a:rPr lang="en-US" altLang="zh-TW" sz="2000" dirty="0">
                <a:latin typeface="Times New Roman" panose="02020603050405020304" pitchFamily="18" charset="0"/>
                <a:cs typeface="Times New Roman" panose="02020603050405020304" pitchFamily="18" charset="0"/>
              </a:rPr>
              <a:t>Some infections via handling infected aquatic mammals such as muskrats.</a:t>
            </a:r>
          </a:p>
          <a:p>
            <a:pPr>
              <a:lnSpc>
                <a:spcPct val="90000"/>
              </a:lnSpc>
            </a:pPr>
            <a:r>
              <a:rPr lang="en-US" altLang="zh-TW" sz="2000" dirty="0">
                <a:latin typeface="Times New Roman" panose="02020603050405020304" pitchFamily="18" charset="0"/>
                <a:cs typeface="Times New Roman" panose="02020603050405020304" pitchFamily="18" charset="0"/>
              </a:rPr>
              <a:t>Some infections via ingestion of water that is contaminated with bacteria.</a:t>
            </a:r>
          </a:p>
          <a:p>
            <a:pPr>
              <a:lnSpc>
                <a:spcPct val="90000"/>
              </a:lnSpc>
            </a:pPr>
            <a:r>
              <a:rPr lang="en-US" altLang="zh-TW" sz="2000" dirty="0">
                <a:latin typeface="Times New Roman" panose="02020603050405020304" pitchFamily="18" charset="0"/>
                <a:cs typeface="Times New Roman" panose="02020603050405020304" pitchFamily="18" charset="0"/>
              </a:rPr>
              <a:t>Via bites of infected deer flies in the western U.S. and infected ticks in the south central U.S.</a:t>
            </a:r>
          </a:p>
          <a:p>
            <a:pPr marL="0" indent="0">
              <a:lnSpc>
                <a:spcPct val="90000"/>
              </a:lnSpc>
              <a:buNone/>
            </a:pPr>
            <a:r>
              <a:rPr lang="en-US" altLang="zh-TW" sz="1100" dirty="0"/>
              <a:t/>
            </a:r>
            <a:br>
              <a:rPr lang="en-US" altLang="zh-TW" sz="1100" dirty="0"/>
            </a:br>
            <a:endParaRPr lang="en-US" altLang="zh-TW" sz="1100" dirty="0"/>
          </a:p>
          <a:p>
            <a:pPr>
              <a:lnSpc>
                <a:spcPct val="90000"/>
              </a:lnSpc>
            </a:pPr>
            <a:endParaRPr lang="zh-TW" altLang="en-US" sz="1100" dirty="0"/>
          </a:p>
        </p:txBody>
      </p:sp>
    </p:spTree>
    <p:extLst>
      <p:ext uri="{BB962C8B-B14F-4D97-AF65-F5344CB8AC3E}">
        <p14:creationId xmlns:p14="http://schemas.microsoft.com/office/powerpoint/2010/main" val="69217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CC4A2-33EC-45F1-BC1C-940957ACD9F5}"/>
              </a:ext>
            </a:extLst>
          </p:cNvPr>
          <p:cNvSpPr>
            <a:spLocks noGrp="1"/>
          </p:cNvSpPr>
          <p:nvPr>
            <p:ph type="title"/>
          </p:nvPr>
        </p:nvSpPr>
        <p:spPr>
          <a:xfrm>
            <a:off x="1484309" y="0"/>
            <a:ext cx="10018713" cy="1752599"/>
          </a:xfrm>
        </p:spPr>
        <p:txBody>
          <a:bodyPr/>
          <a:lstStyle/>
          <a:p>
            <a:r>
              <a:rPr lang="en-US" altLang="zh-TW" dirty="0"/>
              <a:t>Reference</a:t>
            </a:r>
            <a:endParaRPr lang="zh-TW" altLang="en-US" dirty="0"/>
          </a:p>
        </p:txBody>
      </p:sp>
      <p:sp>
        <p:nvSpPr>
          <p:cNvPr id="3" name="Content Placeholder 2">
            <a:extLst>
              <a:ext uri="{FF2B5EF4-FFF2-40B4-BE49-F238E27FC236}">
                <a16:creationId xmlns:a16="http://schemas.microsoft.com/office/drawing/2014/main" id="{A97C5D1B-4324-4B0B-878E-C8742C792595}"/>
              </a:ext>
            </a:extLst>
          </p:cNvPr>
          <p:cNvSpPr>
            <a:spLocks noGrp="1"/>
          </p:cNvSpPr>
          <p:nvPr>
            <p:ph idx="1"/>
          </p:nvPr>
        </p:nvSpPr>
        <p:spPr>
          <a:xfrm>
            <a:off x="1484310" y="2666999"/>
            <a:ext cx="10018713" cy="3124201"/>
          </a:xfrm>
        </p:spPr>
        <p:txBody>
          <a:bodyPr>
            <a:normAutofit fontScale="70000" lnSpcReduction="20000"/>
          </a:bodyPr>
          <a:lstStyle/>
          <a:p>
            <a:r>
              <a:rPr lang="es-ES" altLang="zh-TW" dirty="0">
                <a:hlinkClick r:id="rId2"/>
              </a:rPr>
              <a:t>https://www.ncbi.nlm.nih.gov/pmc/articles/PMC427758/</a:t>
            </a:r>
            <a:endParaRPr lang="es-ES" altLang="zh-TW" dirty="0"/>
          </a:p>
          <a:p>
            <a:r>
              <a:rPr lang="es-ES" altLang="zh-TW" dirty="0">
                <a:hlinkClick r:id="rId3"/>
              </a:rPr>
              <a:t>https://extension.entm.purdue.edu/publichealth/diseases/tabanid/tularemia.html</a:t>
            </a:r>
            <a:endParaRPr lang="es-ES" altLang="zh-TW" dirty="0"/>
          </a:p>
          <a:p>
            <a:r>
              <a:rPr lang="es-ES" altLang="zh-TW" dirty="0">
                <a:hlinkClick r:id="rId4"/>
              </a:rPr>
              <a:t>http://www.sciencedirect.com/science/article/pii/S1286457909001130</a:t>
            </a:r>
            <a:endParaRPr lang="es-ES" altLang="zh-TW" dirty="0"/>
          </a:p>
          <a:p>
            <a:r>
              <a:rPr lang="es-ES" altLang="zh-TW" dirty="0">
                <a:hlinkClick r:id="rId5"/>
              </a:rPr>
              <a:t>http://www.floradergisi.org/getFileContent.aspx?op=image&amp;file_name=2010-15-2-037-058-Figure1.jpg</a:t>
            </a:r>
            <a:endParaRPr lang="es-ES" altLang="zh-TW" dirty="0"/>
          </a:p>
          <a:p>
            <a:r>
              <a:rPr lang="es-ES" altLang="zh-TW" dirty="0">
                <a:hlinkClick r:id="rId6"/>
              </a:rPr>
              <a:t>http://www.ppdictionary.com/bacteria/gnbac/tularensis.htm</a:t>
            </a:r>
            <a:endParaRPr lang="es-ES" altLang="zh-TW" dirty="0"/>
          </a:p>
          <a:p>
            <a:r>
              <a:rPr lang="es-ES" altLang="zh-TW" dirty="0">
                <a:hlinkClick r:id="rId7"/>
              </a:rPr>
              <a:t>http://thescopepopculturescience.blogspot.com/2015/06/8-cuddly-creatures-and-dark-deadly.html</a:t>
            </a:r>
            <a:endParaRPr lang="es-ES" altLang="zh-TW" dirty="0"/>
          </a:p>
          <a:p>
            <a:r>
              <a:rPr lang="es-ES" altLang="zh-TW" dirty="0">
                <a:hlinkClick r:id="rId8"/>
              </a:rPr>
              <a:t>https://jamanetwork.com/journals/jama/article-abstract/193894</a:t>
            </a:r>
            <a:endParaRPr lang="es-ES" altLang="zh-TW" dirty="0"/>
          </a:p>
          <a:p>
            <a:r>
              <a:rPr lang="es-ES" altLang="zh-TW" dirty="0">
                <a:hlinkClick r:id="rId9"/>
              </a:rPr>
              <a:t>https://www.researchgate.net/figure/236225836_fig1_Transmission-of-Francisella-tularensis-from-wild-animals-and-environments-to-human-Type</a:t>
            </a:r>
            <a:endParaRPr lang="es-ES" altLang="zh-TW" dirty="0"/>
          </a:p>
          <a:p>
            <a:endParaRPr lang="es-ES" altLang="zh-TW" dirty="0"/>
          </a:p>
          <a:p>
            <a:endParaRPr lang="es-ES" altLang="zh-TW" dirty="0"/>
          </a:p>
          <a:p>
            <a:endParaRPr lang="es-ES" altLang="zh-TW" dirty="0"/>
          </a:p>
          <a:p>
            <a:endParaRPr lang="es-ES" altLang="zh-TW" dirty="0"/>
          </a:p>
          <a:p>
            <a:endParaRPr lang="es-ES" altLang="zh-TW" dirty="0"/>
          </a:p>
          <a:p>
            <a:endParaRPr lang="es-ES" altLang="zh-TW" dirty="0"/>
          </a:p>
          <a:p>
            <a:endParaRPr lang="zh-TW" altLang="en-US" dirty="0"/>
          </a:p>
        </p:txBody>
      </p:sp>
    </p:spTree>
    <p:extLst>
      <p:ext uri="{BB962C8B-B14F-4D97-AF65-F5344CB8AC3E}">
        <p14:creationId xmlns:p14="http://schemas.microsoft.com/office/powerpoint/2010/main" val="3690966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267987" y="2347912"/>
            <a:ext cx="4932913" cy="3843937"/>
          </a:xfrm>
          <a:prstGeom prst="rect">
            <a:avLst/>
          </a:prstGeom>
        </p:spPr>
      </p:pic>
      <p:sp>
        <p:nvSpPr>
          <p:cNvPr id="2" name="Title 1"/>
          <p:cNvSpPr>
            <a:spLocks noGrp="1"/>
          </p:cNvSpPr>
          <p:nvPr>
            <p:ph type="title"/>
          </p:nvPr>
        </p:nvSpPr>
        <p:spPr>
          <a:xfrm>
            <a:off x="1271588" y="1471613"/>
            <a:ext cx="9444037" cy="1752599"/>
          </a:xfrm>
        </p:spPr>
        <p:txBody>
          <a:bodyPr>
            <a:noAutofit/>
          </a:bodyPr>
          <a:lstStyle/>
          <a:p>
            <a:pPr algn="r"/>
            <a:r>
              <a:rPr lang="en-US" sz="5400" dirty="0"/>
              <a:t>P</a:t>
            </a:r>
            <a:r>
              <a:rPr lang="en-US" sz="5400" dirty="0" smtClean="0"/>
              <a:t>seudomonas Aeruginosa</a:t>
            </a:r>
            <a:br>
              <a:rPr lang="en-US" sz="5400" dirty="0" smtClean="0"/>
            </a:br>
            <a:r>
              <a:rPr lang="en-US" sz="3600" dirty="0" smtClean="0"/>
              <a:t>by: Lucia Abarca</a:t>
            </a:r>
            <a:r>
              <a:rPr lang="en-US" sz="5400" dirty="0"/>
              <a:t/>
            </a:r>
            <a:br>
              <a:rPr lang="en-US" sz="5400" dirty="0"/>
            </a:br>
            <a:endParaRPr lang="en-US" sz="5400" dirty="0"/>
          </a:p>
        </p:txBody>
      </p:sp>
    </p:spTree>
    <p:extLst>
      <p:ext uri="{BB962C8B-B14F-4D97-AF65-F5344CB8AC3E}">
        <p14:creationId xmlns:p14="http://schemas.microsoft.com/office/powerpoint/2010/main" val="17130396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1"/>
            <a:ext cx="10018713" cy="838200"/>
          </a:xfrm>
        </p:spPr>
        <p:txBody>
          <a:bodyPr/>
          <a:lstStyle/>
          <a:p>
            <a:r>
              <a:rPr lang="en-US" dirty="0" smtClean="0"/>
              <a:t>Natural Habitat/ Environment </a:t>
            </a:r>
            <a:endParaRPr lang="en-US" dirty="0"/>
          </a:p>
        </p:txBody>
      </p:sp>
      <p:sp>
        <p:nvSpPr>
          <p:cNvPr id="3" name="Content Placeholder 2"/>
          <p:cNvSpPr>
            <a:spLocks noGrp="1"/>
          </p:cNvSpPr>
          <p:nvPr>
            <p:ph idx="1"/>
          </p:nvPr>
        </p:nvSpPr>
        <p:spPr>
          <a:xfrm>
            <a:off x="1484310" y="1447800"/>
            <a:ext cx="10018713" cy="4876799"/>
          </a:xfrm>
        </p:spPr>
        <p:txBody>
          <a:bodyPr/>
          <a:lstStyle/>
          <a:p>
            <a:r>
              <a:rPr lang="en-US" dirty="0" smtClean="0"/>
              <a:t>Most abundant organism on earth</a:t>
            </a:r>
          </a:p>
          <a:p>
            <a:r>
              <a:rPr lang="en-US" dirty="0" smtClean="0"/>
              <a:t>Gram negative, rod shaped  </a:t>
            </a:r>
          </a:p>
          <a:p>
            <a:r>
              <a:rPr lang="en-US" dirty="0" smtClean="0"/>
              <a:t>soil</a:t>
            </a:r>
          </a:p>
          <a:p>
            <a:r>
              <a:rPr lang="en-US" dirty="0" smtClean="0"/>
              <a:t>Water</a:t>
            </a:r>
          </a:p>
          <a:p>
            <a:r>
              <a:rPr lang="en-US" dirty="0" smtClean="0"/>
              <a:t>Humans</a:t>
            </a:r>
          </a:p>
          <a:p>
            <a:r>
              <a:rPr lang="en-US" dirty="0" smtClean="0"/>
              <a:t>Plants</a:t>
            </a:r>
          </a:p>
          <a:p>
            <a:r>
              <a:rPr lang="en-US" dirty="0" smtClean="0"/>
              <a:t>Animals </a:t>
            </a:r>
          </a:p>
          <a:p>
            <a:r>
              <a:rPr lang="en-US" dirty="0" smtClean="0"/>
              <a:t>Sewage</a:t>
            </a:r>
          </a:p>
          <a:p>
            <a:r>
              <a:rPr lang="en-US" dirty="0" smtClean="0"/>
              <a:t>hospitals</a:t>
            </a:r>
          </a:p>
        </p:txBody>
      </p:sp>
      <p:pic>
        <p:nvPicPr>
          <p:cNvPr id="5" name="Picture 4"/>
          <p:cNvPicPr>
            <a:picLocks noChangeAspect="1"/>
          </p:cNvPicPr>
          <p:nvPr/>
        </p:nvPicPr>
        <p:blipFill>
          <a:blip r:embed="rId2"/>
          <a:stretch>
            <a:fillRect/>
          </a:stretch>
        </p:blipFill>
        <p:spPr>
          <a:xfrm>
            <a:off x="5655746" y="2286000"/>
            <a:ext cx="4784651" cy="4114800"/>
          </a:xfrm>
          <a:prstGeom prst="rect">
            <a:avLst/>
          </a:prstGeom>
        </p:spPr>
      </p:pic>
    </p:spTree>
    <p:extLst>
      <p:ext uri="{BB962C8B-B14F-4D97-AF65-F5344CB8AC3E}">
        <p14:creationId xmlns:p14="http://schemas.microsoft.com/office/powerpoint/2010/main" val="45841600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Regions</a:t>
            </a:r>
            <a:endParaRPr lang="en-US" dirty="0"/>
          </a:p>
        </p:txBody>
      </p:sp>
      <p:sp>
        <p:nvSpPr>
          <p:cNvPr id="3" name="Content Placeholder 2"/>
          <p:cNvSpPr>
            <a:spLocks noGrp="1"/>
          </p:cNvSpPr>
          <p:nvPr>
            <p:ph idx="1"/>
          </p:nvPr>
        </p:nvSpPr>
        <p:spPr>
          <a:xfrm>
            <a:off x="1484310" y="2108199"/>
            <a:ext cx="10018713" cy="2438401"/>
          </a:xfrm>
        </p:spPr>
        <p:txBody>
          <a:bodyPr/>
          <a:lstStyle/>
          <a:p>
            <a:r>
              <a:rPr lang="en-US" dirty="0" smtClean="0"/>
              <a:t>Aquatic ecosystems </a:t>
            </a:r>
          </a:p>
          <a:p>
            <a:pPr lvl="1"/>
            <a:r>
              <a:rPr lang="en-US" dirty="0" smtClean="0"/>
              <a:t>Freshwater: lakes, ponds, rivers, streams</a:t>
            </a:r>
          </a:p>
          <a:p>
            <a:r>
              <a:rPr lang="en-US" dirty="0" smtClean="0"/>
              <a:t>Found anywhere in the world, as any healthy individual is at risk to get pseudomonas </a:t>
            </a:r>
            <a:r>
              <a:rPr lang="en-US" dirty="0" err="1" smtClean="0"/>
              <a:t>aeruginosa</a:t>
            </a:r>
            <a:endParaRPr lang="en-US" dirty="0"/>
          </a:p>
        </p:txBody>
      </p:sp>
    </p:spTree>
    <p:extLst>
      <p:ext uri="{BB962C8B-B14F-4D97-AF65-F5344CB8AC3E}">
        <p14:creationId xmlns:p14="http://schemas.microsoft.com/office/powerpoint/2010/main" val="157390382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Reservoir</a:t>
            </a:r>
            <a:endParaRPr lang="en-US" dirty="0"/>
          </a:p>
        </p:txBody>
      </p:sp>
      <p:sp>
        <p:nvSpPr>
          <p:cNvPr id="3" name="Content Placeholder 2"/>
          <p:cNvSpPr>
            <a:spLocks noGrp="1"/>
          </p:cNvSpPr>
          <p:nvPr>
            <p:ph idx="1"/>
          </p:nvPr>
        </p:nvSpPr>
        <p:spPr/>
        <p:txBody>
          <a:bodyPr/>
          <a:lstStyle/>
          <a:p>
            <a:r>
              <a:rPr lang="en-US" dirty="0"/>
              <a:t>Usually detected in water reservoirs polluted by animals and humans </a:t>
            </a:r>
          </a:p>
          <a:p>
            <a:pPr lvl="1"/>
            <a:r>
              <a:rPr lang="en-US" dirty="0"/>
              <a:t>Sewage and sinks inside and </a:t>
            </a:r>
            <a:r>
              <a:rPr lang="en-US" dirty="0" smtClean="0"/>
              <a:t>outside </a:t>
            </a:r>
            <a:r>
              <a:rPr lang="en-US" dirty="0"/>
              <a:t>of hospitals </a:t>
            </a:r>
          </a:p>
          <a:p>
            <a:pPr lvl="1"/>
            <a:r>
              <a:rPr lang="en-US" dirty="0"/>
              <a:t>Also in swimming pools and </a:t>
            </a:r>
            <a:r>
              <a:rPr lang="en-US" dirty="0" smtClean="0"/>
              <a:t>whirlpools </a:t>
            </a:r>
            <a:endParaRPr lang="en-US" dirty="0"/>
          </a:p>
          <a:p>
            <a:pPr lvl="1"/>
            <a:r>
              <a:rPr lang="en-US" dirty="0"/>
              <a:t>Warm temperature favorable for </a:t>
            </a:r>
            <a:r>
              <a:rPr lang="en-US" dirty="0" smtClean="0"/>
              <a:t>growth </a:t>
            </a:r>
          </a:p>
          <a:p>
            <a:pPr lvl="1"/>
            <a:r>
              <a:rPr lang="en-US" dirty="0" smtClean="0"/>
              <a:t>In a hospital, found in respiratory equipment, food, sinks, taps, toilets, showers and mops</a:t>
            </a:r>
            <a:endParaRPr lang="en-US" dirty="0"/>
          </a:p>
          <a:p>
            <a:endParaRPr lang="en-US" dirty="0"/>
          </a:p>
        </p:txBody>
      </p:sp>
    </p:spTree>
    <p:extLst>
      <p:ext uri="{BB962C8B-B14F-4D97-AF65-F5344CB8AC3E}">
        <p14:creationId xmlns:p14="http://schemas.microsoft.com/office/powerpoint/2010/main" val="204550667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3078" y="114300"/>
            <a:ext cx="10018713" cy="1752599"/>
          </a:xfrm>
        </p:spPr>
        <p:txBody>
          <a:bodyPr/>
          <a:lstStyle/>
          <a:p>
            <a:r>
              <a:rPr lang="en-US" dirty="0" smtClean="0"/>
              <a:t>Host range </a:t>
            </a:r>
            <a:endParaRPr lang="en-US" dirty="0"/>
          </a:p>
        </p:txBody>
      </p:sp>
      <p:sp>
        <p:nvSpPr>
          <p:cNvPr id="3" name="Content Placeholder 2"/>
          <p:cNvSpPr>
            <a:spLocks noGrp="1"/>
          </p:cNvSpPr>
          <p:nvPr>
            <p:ph idx="1"/>
          </p:nvPr>
        </p:nvSpPr>
        <p:spPr>
          <a:xfrm>
            <a:off x="1484310" y="1471613"/>
            <a:ext cx="4688125" cy="4800600"/>
          </a:xfrm>
        </p:spPr>
        <p:txBody>
          <a:bodyPr>
            <a:normAutofit/>
          </a:bodyPr>
          <a:lstStyle/>
          <a:p>
            <a:r>
              <a:rPr lang="en-US" dirty="0" smtClean="0"/>
              <a:t>From humans to plants and animals, but humans being the main host</a:t>
            </a:r>
          </a:p>
          <a:p>
            <a:r>
              <a:rPr lang="en-US" dirty="0" smtClean="0"/>
              <a:t>It can adhere to the epithelial cells through the use of fimbriae binding to specific receptors on host epithelial cells </a:t>
            </a:r>
            <a:endParaRPr lang="en-US" dirty="0"/>
          </a:p>
        </p:txBody>
      </p:sp>
      <p:pic>
        <p:nvPicPr>
          <p:cNvPr id="4" name="Picture 3"/>
          <p:cNvPicPr>
            <a:picLocks noChangeAspect="1"/>
          </p:cNvPicPr>
          <p:nvPr/>
        </p:nvPicPr>
        <p:blipFill>
          <a:blip r:embed="rId2"/>
          <a:stretch>
            <a:fillRect/>
          </a:stretch>
        </p:blipFill>
        <p:spPr>
          <a:xfrm>
            <a:off x="6347060" y="1971676"/>
            <a:ext cx="5330589" cy="4456112"/>
          </a:xfrm>
          <a:prstGeom prst="rect">
            <a:avLst/>
          </a:prstGeom>
        </p:spPr>
      </p:pic>
    </p:spTree>
    <p:extLst>
      <p:ext uri="{BB962C8B-B14F-4D97-AF65-F5344CB8AC3E}">
        <p14:creationId xmlns:p14="http://schemas.microsoft.com/office/powerpoint/2010/main" val="19124823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47626"/>
            <a:ext cx="10018713" cy="1752599"/>
          </a:xfrm>
        </p:spPr>
        <p:txBody>
          <a:bodyPr/>
          <a:lstStyle/>
          <a:p>
            <a:r>
              <a:rPr lang="en-US" dirty="0" smtClean="0"/>
              <a:t>Predisposing and occupation risk, disease? Infectious dose?</a:t>
            </a:r>
            <a:endParaRPr lang="en-US" dirty="0"/>
          </a:p>
        </p:txBody>
      </p:sp>
      <p:sp>
        <p:nvSpPr>
          <p:cNvPr id="3" name="Content Placeholder 2"/>
          <p:cNvSpPr>
            <a:spLocks noGrp="1"/>
          </p:cNvSpPr>
          <p:nvPr>
            <p:ph idx="1"/>
          </p:nvPr>
        </p:nvSpPr>
        <p:spPr>
          <a:xfrm>
            <a:off x="1484311" y="1777206"/>
            <a:ext cx="4730752" cy="4629150"/>
          </a:xfrm>
        </p:spPr>
        <p:txBody>
          <a:bodyPr>
            <a:normAutofit fontScale="92500" lnSpcReduction="10000"/>
          </a:bodyPr>
          <a:lstStyle/>
          <a:p>
            <a:r>
              <a:rPr lang="en-US" dirty="0"/>
              <a:t>It colonizes in </a:t>
            </a:r>
            <a:r>
              <a:rPr lang="en-US" dirty="0" smtClean="0"/>
              <a:t>immunocompromised </a:t>
            </a:r>
            <a:r>
              <a:rPr lang="en-US" dirty="0"/>
              <a:t>patients like those with cystic fibrosis, cancer, or </a:t>
            </a:r>
            <a:r>
              <a:rPr lang="en-US" dirty="0" smtClean="0"/>
              <a:t>AIDS</a:t>
            </a:r>
          </a:p>
          <a:p>
            <a:r>
              <a:rPr lang="en-US" dirty="0" smtClean="0"/>
              <a:t>Infecting approximately 4 per 1000 discharged patients </a:t>
            </a:r>
          </a:p>
          <a:p>
            <a:r>
              <a:rPr lang="en-US" dirty="0" smtClean="0"/>
              <a:t>Acquires for 10.1% of hospital infections</a:t>
            </a:r>
          </a:p>
          <a:p>
            <a:r>
              <a:rPr lang="en-US" dirty="0" smtClean="0"/>
              <a:t>It’s </a:t>
            </a:r>
            <a:r>
              <a:rPr lang="en-US" dirty="0"/>
              <a:t>an opportunistic human pathogen because it infects healthy individuals </a:t>
            </a:r>
          </a:p>
          <a:p>
            <a:pPr lvl="1"/>
            <a:r>
              <a:rPr lang="en-US" dirty="0"/>
              <a:t>Mainly at medical centers </a:t>
            </a:r>
            <a:endParaRPr lang="en-US" dirty="0" smtClean="0"/>
          </a:p>
          <a:p>
            <a:pPr lvl="1"/>
            <a:r>
              <a:rPr lang="en-US" dirty="0" smtClean="0"/>
              <a:t>Infectious dose unknown due to being an opportunistic pathogen </a:t>
            </a:r>
            <a:endParaRPr lang="en-US" dirty="0"/>
          </a:p>
        </p:txBody>
      </p:sp>
      <p:pic>
        <p:nvPicPr>
          <p:cNvPr id="4" name="Picture 3"/>
          <p:cNvPicPr>
            <a:picLocks noChangeAspect="1"/>
          </p:cNvPicPr>
          <p:nvPr/>
        </p:nvPicPr>
        <p:blipFill>
          <a:blip r:embed="rId2"/>
          <a:stretch>
            <a:fillRect/>
          </a:stretch>
        </p:blipFill>
        <p:spPr>
          <a:xfrm>
            <a:off x="6493667" y="2228850"/>
            <a:ext cx="5216207" cy="3725862"/>
          </a:xfrm>
          <a:prstGeom prst="rect">
            <a:avLst/>
          </a:prstGeom>
        </p:spPr>
      </p:pic>
    </p:spTree>
    <p:extLst>
      <p:ext uri="{BB962C8B-B14F-4D97-AF65-F5344CB8AC3E}">
        <p14:creationId xmlns:p14="http://schemas.microsoft.com/office/powerpoint/2010/main" val="17032126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 of transmission </a:t>
            </a:r>
            <a:endParaRPr lang="en-US" dirty="0"/>
          </a:p>
        </p:txBody>
      </p:sp>
      <p:sp>
        <p:nvSpPr>
          <p:cNvPr id="3" name="Content Placeholder 2"/>
          <p:cNvSpPr>
            <a:spLocks noGrp="1"/>
          </p:cNvSpPr>
          <p:nvPr>
            <p:ph idx="1"/>
          </p:nvPr>
        </p:nvSpPr>
        <p:spPr/>
        <p:txBody>
          <a:bodyPr/>
          <a:lstStyle/>
          <a:p>
            <a:r>
              <a:rPr lang="en-US" dirty="0"/>
              <a:t>Hot Tub Rash </a:t>
            </a:r>
          </a:p>
          <a:p>
            <a:pPr lvl="1"/>
            <a:r>
              <a:rPr lang="en-US" b="1" dirty="0" smtClean="0"/>
              <a:t>DIRECT CONTACT </a:t>
            </a:r>
            <a:r>
              <a:rPr lang="en-US" dirty="0" smtClean="0"/>
              <a:t>with </a:t>
            </a:r>
            <a:r>
              <a:rPr lang="en-US" dirty="0"/>
              <a:t>infected water will make the infected skin itchy and turn into a bumpy red color </a:t>
            </a:r>
          </a:p>
          <a:p>
            <a:pPr lvl="1"/>
            <a:r>
              <a:rPr lang="en-US" dirty="0"/>
              <a:t>Can also infect </a:t>
            </a:r>
            <a:r>
              <a:rPr lang="en-US" dirty="0" smtClean="0"/>
              <a:t>plants</a:t>
            </a:r>
          </a:p>
          <a:p>
            <a:pPr lvl="1"/>
            <a:r>
              <a:rPr lang="en-US" dirty="0" smtClean="0"/>
              <a:t>In hospitals, infection is mainly through catheters</a:t>
            </a:r>
          </a:p>
          <a:p>
            <a:pPr lvl="1"/>
            <a:r>
              <a:rPr lang="en-US" dirty="0" smtClean="0"/>
              <a:t>Found on the skin of healthy persons  </a:t>
            </a:r>
          </a:p>
          <a:p>
            <a:pPr marL="0" indent="0">
              <a:buNone/>
            </a:pPr>
            <a:endParaRPr lang="en-US" dirty="0"/>
          </a:p>
        </p:txBody>
      </p:sp>
    </p:spTree>
    <p:extLst>
      <p:ext uri="{BB962C8B-B14F-4D97-AF65-F5344CB8AC3E}">
        <p14:creationId xmlns:p14="http://schemas.microsoft.com/office/powerpoint/2010/main" val="20853600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1484311" y="1309686"/>
            <a:ext cx="10018713" cy="3124201"/>
          </a:xfrm>
        </p:spPr>
        <p:txBody>
          <a:bodyPr/>
          <a:lstStyle/>
          <a:p>
            <a:pPr defTabSz="914400">
              <a:spcBef>
                <a:spcPts val="0"/>
              </a:spcBef>
              <a:spcAft>
                <a:spcPts val="0"/>
              </a:spcAft>
              <a:buClrTx/>
              <a:buSzTx/>
            </a:pPr>
            <a:r>
              <a:rPr lang="en-US" dirty="0" smtClean="0">
                <a:hlinkClick r:id="rId2"/>
              </a:rPr>
              <a:t>www.google.com</a:t>
            </a:r>
            <a:endParaRPr lang="en-US" dirty="0" smtClean="0"/>
          </a:p>
          <a:p>
            <a:pPr defTabSz="914400">
              <a:spcBef>
                <a:spcPts val="0"/>
              </a:spcBef>
              <a:spcAft>
                <a:spcPts val="0"/>
              </a:spcAft>
              <a:buClrTx/>
              <a:buSzTx/>
            </a:pPr>
            <a:r>
              <a:rPr lang="en-US" dirty="0">
                <a:hlinkClick r:id="rId3"/>
              </a:rPr>
              <a:t>https://</a:t>
            </a:r>
            <a:r>
              <a:rPr lang="en-US" dirty="0" smtClean="0">
                <a:hlinkClick r:id="rId3"/>
              </a:rPr>
              <a:t>images.fineartamerica.com/images-medium-large/3-pseudomonas-aeruginosa-bacteria-sem-steve-gschmeissner.jpg</a:t>
            </a:r>
            <a:r>
              <a:rPr lang="en-US" dirty="0" smtClean="0"/>
              <a:t> </a:t>
            </a:r>
          </a:p>
          <a:p>
            <a:pPr defTabSz="914400">
              <a:spcBef>
                <a:spcPts val="0"/>
              </a:spcBef>
              <a:spcAft>
                <a:spcPts val="0"/>
              </a:spcAft>
              <a:buClrTx/>
              <a:buSzTx/>
            </a:pPr>
            <a:r>
              <a:rPr lang="en-US" dirty="0">
                <a:hlinkClick r:id="rId4"/>
              </a:rPr>
              <a:t>http://</a:t>
            </a:r>
            <a:r>
              <a:rPr lang="en-US" dirty="0" smtClean="0">
                <a:hlinkClick r:id="rId4"/>
              </a:rPr>
              <a:t>images.nailsmag.com/post/1-L-NA0309pseudomonas.jpg</a:t>
            </a:r>
            <a:r>
              <a:rPr lang="en-US" dirty="0" smtClean="0"/>
              <a:t> </a:t>
            </a:r>
          </a:p>
          <a:p>
            <a:pPr defTabSz="914400">
              <a:spcBef>
                <a:spcPts val="0"/>
              </a:spcBef>
              <a:spcAft>
                <a:spcPts val="0"/>
              </a:spcAft>
              <a:buClrTx/>
              <a:buSzTx/>
            </a:pPr>
            <a:r>
              <a:rPr lang="en-US" dirty="0">
                <a:hlinkClick r:id="rId5" invalidUrl="http://www.medetec.co.uk/slide scans/leg-ulcer-images/images/leg-ulcers-0060.jpg"/>
              </a:rPr>
              <a:t>http://</a:t>
            </a:r>
            <a:r>
              <a:rPr lang="en-US" dirty="0" smtClean="0">
                <a:hlinkClick r:id="rId5" invalidUrl="http://www.medetec.co.uk/slide scans/leg-ulcer-images/images/leg-ulcers-0060.jpg"/>
              </a:rPr>
              <a:t>www.medetec.co.uk/slide%20scans/leg-ulcer-images/images/leg-ulcers-0060.jpg</a:t>
            </a:r>
            <a:r>
              <a:rPr lang="en-US" dirty="0" smtClean="0"/>
              <a:t> </a:t>
            </a:r>
            <a:endParaRPr lang="en-US" dirty="0"/>
          </a:p>
        </p:txBody>
      </p:sp>
    </p:spTree>
    <p:extLst>
      <p:ext uri="{BB962C8B-B14F-4D97-AF65-F5344CB8AC3E}">
        <p14:creationId xmlns:p14="http://schemas.microsoft.com/office/powerpoint/2010/main" val="19108513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TM03457496[[fn=Parallax]]</Template>
  <TotalTime>343</TotalTime>
  <Words>1949</Words>
  <Application>Microsoft Office PowerPoint</Application>
  <PresentationFormat>Widescreen</PresentationFormat>
  <Paragraphs>296</Paragraphs>
  <Slides>54</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54</vt:i4>
      </vt:variant>
    </vt:vector>
  </HeadingPairs>
  <TitlesOfParts>
    <vt:vector size="65" baseType="lpstr">
      <vt:lpstr>新細明體</vt:lpstr>
      <vt:lpstr>Aharoni</vt:lpstr>
      <vt:lpstr>Algerian</vt:lpstr>
      <vt:lpstr>Arial</vt:lpstr>
      <vt:lpstr>Blackadder ITC</vt:lpstr>
      <vt:lpstr>Calibri</vt:lpstr>
      <vt:lpstr>Corbel</vt:lpstr>
      <vt:lpstr>Roboto</vt:lpstr>
      <vt:lpstr>Times New Roman</vt:lpstr>
      <vt:lpstr>Wingdings</vt:lpstr>
      <vt:lpstr>Parallax</vt:lpstr>
      <vt:lpstr>Bacteria Group B</vt:lpstr>
      <vt:lpstr>Bacteria Group-B </vt:lpstr>
      <vt:lpstr>Burkholderia Pseudomallei </vt:lpstr>
      <vt:lpstr>PowerPoint Presentation</vt:lpstr>
      <vt:lpstr>Natural habitat/Environment </vt:lpstr>
      <vt:lpstr>Region where it can be found. </vt:lpstr>
      <vt:lpstr>Reservoir</vt:lpstr>
      <vt:lpstr>Host Range </vt:lpstr>
      <vt:lpstr>Predisposing &amp; Occupational Risks, Disease? Infectious Dose? </vt:lpstr>
      <vt:lpstr>Mode of transmission?</vt:lpstr>
      <vt:lpstr>References </vt:lpstr>
      <vt:lpstr>Listeria Monocytogenes</vt:lpstr>
      <vt:lpstr>Where does it naturally live?</vt:lpstr>
      <vt:lpstr>Regions where it can be found? </vt:lpstr>
      <vt:lpstr>Listeria Monocytogenes</vt:lpstr>
      <vt:lpstr>Listeria Monocytogenes</vt:lpstr>
      <vt:lpstr>PowerPoint Presentation</vt:lpstr>
      <vt:lpstr>Infectious Dose &amp; Mode of transmission </vt:lpstr>
      <vt:lpstr> </vt:lpstr>
      <vt:lpstr>References</vt:lpstr>
      <vt:lpstr>Salmonella Enterica</vt:lpstr>
      <vt:lpstr>Where does it naturally live? Natural environment? </vt:lpstr>
      <vt:lpstr>Region where it can be found</vt:lpstr>
      <vt:lpstr>Reservoir</vt:lpstr>
      <vt:lpstr>Host range</vt:lpstr>
      <vt:lpstr>Predisposing &amp; Occupational Risks Disease? Infectious Dose?</vt:lpstr>
      <vt:lpstr>Mode of transmission?</vt:lpstr>
      <vt:lpstr>References</vt:lpstr>
      <vt:lpstr>Shigella spp.</vt:lpstr>
      <vt:lpstr>Shigella spp.</vt:lpstr>
      <vt:lpstr>Natural Environment</vt:lpstr>
      <vt:lpstr>Region</vt:lpstr>
      <vt:lpstr>Reservoir &amp; Host Range </vt:lpstr>
      <vt:lpstr>Risks: Predisposed</vt:lpstr>
      <vt:lpstr>Risks: Occupational</vt:lpstr>
      <vt:lpstr>Infection</vt:lpstr>
      <vt:lpstr>Transmission</vt:lpstr>
      <vt:lpstr>References</vt:lpstr>
      <vt:lpstr>PowerPoint Presentation</vt:lpstr>
      <vt:lpstr>  Where does it naturally live?  Soil ? Natural environment.   </vt:lpstr>
      <vt:lpstr>PowerPoint Presentation</vt:lpstr>
      <vt:lpstr> Host Range  </vt:lpstr>
      <vt:lpstr>PowerPoint Presentation</vt:lpstr>
      <vt:lpstr>PowerPoint Presentation</vt:lpstr>
      <vt:lpstr>PowerPoint Presentation</vt:lpstr>
      <vt:lpstr>Reference</vt:lpstr>
      <vt:lpstr>Pseudomonas Aeruginosa by: Lucia Abarca </vt:lpstr>
      <vt:lpstr>Natural Habitat/ Environment </vt:lpstr>
      <vt:lpstr>Regions</vt:lpstr>
      <vt:lpstr>Reservoir</vt:lpstr>
      <vt:lpstr>Host range </vt:lpstr>
      <vt:lpstr>Predisposing and occupation risk, disease? Infectious dose?</vt:lpstr>
      <vt:lpstr>Mode of transmission </vt:lpstr>
      <vt:lpstr>References</vt:lpstr>
    </vt:vector>
  </TitlesOfParts>
  <Company>University of the Incarnate Word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Microbial Presentations:</dc:title>
  <dc:creator>Vallor, Dr. Ana C.</dc:creator>
  <cp:lastModifiedBy>Vallor, Dr. Ana C.</cp:lastModifiedBy>
  <cp:revision>46</cp:revision>
  <dcterms:created xsi:type="dcterms:W3CDTF">2017-09-20T13:22:44Z</dcterms:created>
  <dcterms:modified xsi:type="dcterms:W3CDTF">2017-11-14T04:36:57Z</dcterms:modified>
</cp:coreProperties>
</file>